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8" r:id="rId3"/>
    <p:sldId id="317" r:id="rId4"/>
    <p:sldId id="314" r:id="rId5"/>
    <p:sldId id="315" r:id="rId6"/>
    <p:sldId id="316" r:id="rId7"/>
    <p:sldId id="318" r:id="rId8"/>
    <p:sldId id="319" r:id="rId9"/>
    <p:sldId id="320" r:id="rId10"/>
    <p:sldId id="30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2A"/>
    <a:srgbClr val="800000"/>
    <a:srgbClr val="003300"/>
    <a:srgbClr val="006600"/>
    <a:srgbClr val="FF9900"/>
    <a:srgbClr val="3366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9" d="100"/>
          <a:sy n="89" d="100"/>
        </p:scale>
        <p:origin x="9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BE30D2-3AB3-477B-B3EA-35E8D5DB28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46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2E768-71A5-4106-85F3-E0CE9872F5EF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36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32A7-CF7F-4BCF-87B1-1D765047E0CB}" type="slidenum">
              <a:rPr lang="ru-RU">
                <a:solidFill>
                  <a:srgbClr val="000000"/>
                </a:solidFill>
              </a:rPr>
              <a:pPr/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0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2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7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3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34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4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84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5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6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6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7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44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8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07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9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2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5" y="374650"/>
            <a:ext cx="2141538" cy="57546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374650"/>
            <a:ext cx="6273800" cy="57546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100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6400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cs typeface="DejaVu Sans" pitchFamily="34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6400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200" b="1" dirty="0">
                <a:solidFill>
                  <a:schemeClr val="bg1"/>
                </a:solidFill>
                <a:cs typeface="DejaVu Sans" pitchFamily="34" charset="2"/>
              </a:rPr>
              <a:t>Программа коррекционной работы в соответствии со ФГОС для детей с умственной отсталостью	</a:t>
            </a:r>
            <a:r>
              <a:rPr lang="ru-RU" sz="1200" b="1" baseline="0" dirty="0">
                <a:solidFill>
                  <a:schemeClr val="bg1"/>
                </a:solidFill>
                <a:cs typeface="DejaVu Sans" pitchFamily="34" charset="2"/>
              </a:rPr>
              <a:t>2017 г.</a:t>
            </a:r>
            <a:endParaRPr lang="ru-RU" sz="1200" b="1" dirty="0">
              <a:solidFill>
                <a:schemeClr val="bg1"/>
              </a:solidFill>
              <a:cs typeface="DejaVu Sans" pitchFamily="34" charset="2"/>
            </a:endParaRPr>
          </a:p>
        </p:txBody>
      </p:sp>
      <p:sp>
        <p:nvSpPr>
          <p:cNvPr id="11878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08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Четвертый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11878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74650"/>
            <a:ext cx="8567738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4302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ГОУ</a:t>
            </a:r>
            <a:r>
              <a:rPr lang="ru-RU" sz="1400" b="1" baseline="0" dirty="0">
                <a:solidFill>
                  <a:schemeClr val="bg1"/>
                </a:solidFill>
              </a:rPr>
              <a:t> ЯО  специальная (коррекционная) общеобразовательная школа-интернат  № 9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68760"/>
            <a:ext cx="9144000" cy="4800600"/>
          </a:xfrm>
        </p:spPr>
        <p:txBody>
          <a:bodyPr/>
          <a:lstStyle/>
          <a:p>
            <a:r>
              <a:rPr lang="ru-RU" sz="4000" dirty="0"/>
              <a:t>Программа коррекционной работы в соответствии со ФГОС для детей с умственной отсталостью</a:t>
            </a:r>
            <a:endParaRPr lang="ru-RU" sz="4000" i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196752"/>
            <a:ext cx="8207375" cy="343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5pPr>
            <a:lvl6pPr marL="4572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6pPr>
            <a:lvl7pPr marL="9144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7pPr>
            <a:lvl8pPr marL="1371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8pPr>
            <a:lvl9pPr marL="18288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9pPr>
          </a:lstStyle>
          <a:p>
            <a:r>
              <a:rPr lang="ru-RU" sz="5400" i="1" kern="0" dirty="0"/>
              <a:t>СПАСИБО </a:t>
            </a:r>
            <a:br>
              <a:rPr lang="ru-RU" sz="5400" i="1" kern="0" dirty="0"/>
            </a:br>
            <a:r>
              <a:rPr lang="ru-RU" sz="5400" i="1" kern="0" dirty="0"/>
              <a:t>ЗА</a:t>
            </a:r>
            <a:br>
              <a:rPr lang="ru-RU" sz="5400" i="1" kern="0" dirty="0"/>
            </a:br>
            <a:r>
              <a:rPr lang="ru-RU" sz="5400" i="1" kern="0" dirty="0"/>
              <a:t>ВНИМАНИЕ!</a:t>
            </a:r>
            <a:endParaRPr lang="ru-RU" sz="5400" i="1" kern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/>
          <p:cNvSpPr/>
          <p:nvPr/>
        </p:nvSpPr>
        <p:spPr>
          <a:xfrm rot="10800000">
            <a:off x="3681644" y="3501008"/>
            <a:ext cx="1970476" cy="1102846"/>
          </a:xfrm>
          <a:prstGeom prst="upArrow">
            <a:avLst>
              <a:gd name="adj1" fmla="val 54167"/>
              <a:gd name="adj2" fmla="val 4566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dirty="0"/>
              <a:t>Цель коррекционной работы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09839" y="4869160"/>
            <a:ext cx="5714086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 algn="ctr"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обеспечение успешности освоения обучающимися АООП</a:t>
            </a:r>
            <a:endParaRPr lang="ru-RU" sz="1800" i="1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815560" y="1399166"/>
            <a:ext cx="5708768" cy="1785104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 algn="ctr"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Программа</a:t>
            </a:r>
            <a:endParaRPr lang="ru-RU" sz="1800" i="1" dirty="0"/>
          </a:p>
          <a:p>
            <a:pPr marL="285750" indent="-285750">
              <a:lnSpc>
                <a:spcPct val="100000"/>
              </a:lnSpc>
              <a:buSzPct val="110000"/>
              <a:buFont typeface="Wingdings" panose="05000000000000000000" pitchFamily="2" charset="2"/>
              <a:buChar char="ü"/>
            </a:pPr>
            <a:r>
              <a:rPr lang="ru-RU" sz="1800" b="0" i="1" dirty="0">
                <a:effectLst/>
              </a:rPr>
              <a:t>система комплексного психолого-медико-педагогического сопровождения</a:t>
            </a:r>
          </a:p>
          <a:p>
            <a:pPr>
              <a:lnSpc>
                <a:spcPct val="100000"/>
              </a:lnSpc>
              <a:buSzPct val="110000"/>
            </a:pPr>
            <a:r>
              <a:rPr lang="ru-RU" sz="1800" b="0" i="1" dirty="0">
                <a:effectLst/>
              </a:rPr>
              <a:t>и</a:t>
            </a:r>
          </a:p>
          <a:p>
            <a:pPr marL="285750" indent="-285750">
              <a:lnSpc>
                <a:spcPct val="100000"/>
              </a:lnSpc>
              <a:buSzPct val="110000"/>
              <a:buFont typeface="Wingdings" panose="05000000000000000000" pitchFamily="2" charset="2"/>
              <a:buChar char="ü"/>
            </a:pPr>
            <a:r>
              <a:rPr lang="ru-RU" sz="1800" b="0" i="1" dirty="0">
                <a:effectLst/>
              </a:rPr>
              <a:t>коррекция имеющихся у них недостатков в психическом и физическом развитии</a:t>
            </a:r>
          </a:p>
        </p:txBody>
      </p:sp>
      <p:pic>
        <p:nvPicPr>
          <p:cNvPr id="1026" name="Picture 2" descr="https://img3.stockfresh.com/files/c/coramax/m/38/7289394_stock-photo-target.jpg">
            <a:extLst>
              <a:ext uri="{FF2B5EF4-FFF2-40B4-BE49-F238E27FC236}">
                <a16:creationId xmlns:a16="http://schemas.microsoft.com/office/drawing/2014/main" id="{5CA319D5-68F1-4866-A06D-0D0449534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1" y="932275"/>
            <a:ext cx="1469669" cy="135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dirty="0"/>
              <a:t>Задачи коррекционной работы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21586" y="1556792"/>
            <a:ext cx="7170893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1. Выявление</a:t>
            </a:r>
            <a:r>
              <a:rPr lang="ru-RU" b="0" dirty="0">
                <a:effectLst/>
              </a:rPr>
              <a:t> особых образовательных </a:t>
            </a:r>
            <a:r>
              <a:rPr lang="ru-RU" dirty="0">
                <a:effectLst/>
              </a:rPr>
              <a:t>потребностей</a:t>
            </a:r>
            <a:r>
              <a:rPr lang="ru-RU" b="0" dirty="0">
                <a:effectLst/>
              </a:rPr>
              <a:t> обучающихся</a:t>
            </a:r>
            <a:endParaRPr lang="ru-RU" sz="1800" b="0" dirty="0"/>
          </a:p>
        </p:txBody>
      </p:sp>
      <p:pic>
        <p:nvPicPr>
          <p:cNvPr id="15" name="Picture 2" descr="https://img3.stockfresh.com/files/c/coramax/m/38/7289394_stock-photo-target.jpg">
            <a:extLst>
              <a:ext uri="{FF2B5EF4-FFF2-40B4-BE49-F238E27FC236}">
                <a16:creationId xmlns:a16="http://schemas.microsoft.com/office/drawing/2014/main" id="{2A2A6C7F-EC33-4C1B-B0B7-B69C4C6DB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1" y="932275"/>
            <a:ext cx="1469669" cy="135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BF69FDD7-B1D8-4E9E-B20C-3773DD355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1586" y="2420888"/>
            <a:ext cx="7170893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2. </a:t>
            </a:r>
            <a:r>
              <a:rPr lang="ru-RU" b="0" dirty="0">
                <a:effectLst/>
              </a:rPr>
              <a:t>Индивидуально ориентированная </a:t>
            </a:r>
            <a:r>
              <a:rPr lang="ru-RU" dirty="0">
                <a:effectLst/>
              </a:rPr>
              <a:t>психолого-медико-педа­го­ги­че­с­кой помощь</a:t>
            </a:r>
            <a:endParaRPr lang="ru-RU" sz="1800" dirty="0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A5810239-1102-4D87-AC98-2A056A375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1586" y="3284984"/>
            <a:ext cx="7170893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3. Организация</a:t>
            </a:r>
            <a:r>
              <a:rPr lang="ru-RU" b="0" dirty="0">
                <a:effectLst/>
              </a:rPr>
              <a:t> индивидуальных и групповых </a:t>
            </a:r>
            <a:r>
              <a:rPr lang="ru-RU" dirty="0">
                <a:effectLst/>
              </a:rPr>
              <a:t>занятий</a:t>
            </a:r>
            <a:r>
              <a:rPr lang="ru-RU" b="0" dirty="0">
                <a:effectLst/>
              </a:rPr>
              <a:t> для детей</a:t>
            </a:r>
            <a:endParaRPr lang="ru-RU" sz="1800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EABBA852-1F90-4321-BEB2-8DA70E24C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1586" y="4149080"/>
            <a:ext cx="7170893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4. </a:t>
            </a:r>
            <a:r>
              <a:rPr lang="ru-RU" b="0" dirty="0">
                <a:effectLst/>
              </a:rPr>
              <a:t>Система мероприятий по </a:t>
            </a:r>
            <a:r>
              <a:rPr lang="ru-RU" dirty="0">
                <a:effectLst/>
              </a:rPr>
              <a:t>социальной адаптации </a:t>
            </a:r>
            <a:r>
              <a:rPr lang="ru-RU" b="0" dirty="0">
                <a:effectLst/>
              </a:rPr>
              <a:t>обучающихся</a:t>
            </a:r>
            <a:endParaRPr lang="ru-RU" sz="1800" b="0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3F662129-5C41-4343-9F45-8BE455E04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1586" y="5013176"/>
            <a:ext cx="7170893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5. </a:t>
            </a:r>
            <a:r>
              <a:rPr lang="ru-RU" b="0" dirty="0">
                <a:effectLst/>
              </a:rPr>
              <a:t>Консультативная и методическая </a:t>
            </a:r>
            <a:r>
              <a:rPr lang="ru-RU" dirty="0">
                <a:effectLst/>
              </a:rPr>
              <a:t>помощь родителям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0729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universejobs.com/blog/wp-content/uploads/2016/04/priorities.jpg">
            <a:extLst>
              <a:ext uri="{FF2B5EF4-FFF2-40B4-BE49-F238E27FC236}">
                <a16:creationId xmlns:a16="http://schemas.microsoft.com/office/drawing/2014/main" id="{934EF740-EBD4-4CB2-968A-6BB0E27EB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23" y="1056559"/>
            <a:ext cx="1020306" cy="102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dirty="0"/>
              <a:t>Принципы коррекционной работы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7504" y="1833874"/>
            <a:ext cx="4248472" cy="70788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1. Приоритетность интересов</a:t>
            </a:r>
            <a:r>
              <a:rPr lang="ru-RU" cap="all" dirty="0">
                <a:effectLst/>
              </a:rPr>
              <a:t> </a:t>
            </a:r>
            <a:r>
              <a:rPr lang="ru-RU" b="0" dirty="0">
                <a:effectLst/>
              </a:rPr>
              <a:t>каждого обучающегося</a:t>
            </a:r>
            <a:endParaRPr lang="ru-RU" sz="1800" b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94D23B4-6892-48DF-9825-94F4D54F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282" y="1829038"/>
            <a:ext cx="3540166" cy="71755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2. Системность</a:t>
            </a:r>
          </a:p>
        </p:txBody>
      </p:sp>
      <p:pic>
        <p:nvPicPr>
          <p:cNvPr id="2052" name="Picture 4" descr="http://admzarinsk.ru/media/cache/86/a2/28/20/e5/fa/86a22820e5fa798096bd94a84734b990.png">
            <a:extLst>
              <a:ext uri="{FF2B5EF4-FFF2-40B4-BE49-F238E27FC236}">
                <a16:creationId xmlns:a16="http://schemas.microsoft.com/office/drawing/2014/main" id="{D1126373-9402-4E8B-AF18-D65D5811A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846" y="965744"/>
            <a:ext cx="1337154" cy="120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CA23C06E-1E85-488E-ACD4-E3EDB7060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8" y="3093455"/>
            <a:ext cx="4229127" cy="71755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3. Непрерывность</a:t>
            </a:r>
          </a:p>
        </p:txBody>
      </p:sp>
      <p:pic>
        <p:nvPicPr>
          <p:cNvPr id="2054" name="Picture 6" descr="https://definicion.mx/wp-content/uploads/2014/06/ciclodevida-380x380.jpg">
            <a:extLst>
              <a:ext uri="{FF2B5EF4-FFF2-40B4-BE49-F238E27FC236}">
                <a16:creationId xmlns:a16="http://schemas.microsoft.com/office/drawing/2014/main" id="{79630ECD-0C08-4588-8DEF-471E05534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16528"/>
            <a:ext cx="977682" cy="97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2">
            <a:extLst>
              <a:ext uri="{FF2B5EF4-FFF2-40B4-BE49-F238E27FC236}">
                <a16:creationId xmlns:a16="http://schemas.microsoft.com/office/drawing/2014/main" id="{1E5D2C3A-53F4-4CE4-BDC4-95B4A488B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282" y="3078426"/>
            <a:ext cx="3540166" cy="71755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4. Вариативность</a:t>
            </a:r>
          </a:p>
        </p:txBody>
      </p:sp>
      <p:pic>
        <p:nvPicPr>
          <p:cNvPr id="2056" name="Picture 8" descr="http://www.neboleem.net/images/stories2/psihologija/samoocenka-lichnosti-1.jpg">
            <a:extLst>
              <a:ext uri="{FF2B5EF4-FFF2-40B4-BE49-F238E27FC236}">
                <a16:creationId xmlns:a16="http://schemas.microsoft.com/office/drawing/2014/main" id="{064AB914-701F-43E8-8701-A4BB0653B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998" y="2699510"/>
            <a:ext cx="1223522" cy="89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">
            <a:extLst>
              <a:ext uri="{FF2B5EF4-FFF2-40B4-BE49-F238E27FC236}">
                <a16:creationId xmlns:a16="http://schemas.microsoft.com/office/drawing/2014/main" id="{566D00AD-E942-4D75-80C4-4845125D2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8" y="4362708"/>
            <a:ext cx="4229127" cy="1082516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5. Единство психолого-педагогический и медицинских средств</a:t>
            </a:r>
          </a:p>
        </p:txBody>
      </p:sp>
      <p:pic>
        <p:nvPicPr>
          <p:cNvPr id="2060" name="Picture 12" descr="https://img3.stockfresh.com/files/i/iserg/m/20/1798133_stock-photo-doctor-and-patient-on-white-background-isolated-3d-image.jpg">
            <a:extLst>
              <a:ext uri="{FF2B5EF4-FFF2-40B4-BE49-F238E27FC236}">
                <a16:creationId xmlns:a16="http://schemas.microsoft.com/office/drawing/2014/main" id="{F9200DC5-A491-4A30-BC60-8BCF20A66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732" y="4145905"/>
            <a:ext cx="1009854" cy="100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">
            <a:extLst>
              <a:ext uri="{FF2B5EF4-FFF2-40B4-BE49-F238E27FC236}">
                <a16:creationId xmlns:a16="http://schemas.microsoft.com/office/drawing/2014/main" id="{50B36F29-AC26-46B3-9F44-04A7D3C7A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282" y="4581128"/>
            <a:ext cx="3540166" cy="71755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6. Сотрудничество</a:t>
            </a:r>
          </a:p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с семьей</a:t>
            </a:r>
          </a:p>
        </p:txBody>
      </p:sp>
      <p:pic>
        <p:nvPicPr>
          <p:cNvPr id="2062" name="Picture 14" descr="https://t3.ftcdn.net/jpg/00/16/84/80/500_F_16848070_Tu78iahwVbEt5OZMveFCYpQJSQbZaR2t.jpg">
            <a:extLst>
              <a:ext uri="{FF2B5EF4-FFF2-40B4-BE49-F238E27FC236}">
                <a16:creationId xmlns:a16="http://schemas.microsoft.com/office/drawing/2014/main" id="{8A9CA1D3-7E98-4CB5-A507-97406ECDA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838" y="4161991"/>
            <a:ext cx="977682" cy="97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6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936104"/>
          </a:xfrm>
        </p:spPr>
        <p:txBody>
          <a:bodyPr/>
          <a:lstStyle/>
          <a:p>
            <a:r>
              <a:rPr lang="ru-RU" dirty="0"/>
              <a:t>Реализаторы коррекционно-развивающей работы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5C5FE11-5A0D-4F9D-9E56-BDF67DB3F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84784"/>
            <a:ext cx="8424936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1.   Учителя и воспитатели: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адаптация программ под потребности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создание специальных индивидуальных программ (СИПР)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14A7902-5112-42E9-8B18-A44532109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613195"/>
            <a:ext cx="8424936" cy="1261884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2.   Воспитатели, социальные педагоги и педагоги доп. образования: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организация внеурочной деятельности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деятельность объединений </a:t>
            </a:r>
            <a:r>
              <a:rPr lang="ru-RU" b="1" dirty="0" err="1">
                <a:latin typeface="Georgia" pitchFamily="18" charset="0"/>
              </a:rPr>
              <a:t>доп.образования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34473E3-32A1-4C76-8F04-759DCCFD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9383"/>
            <a:ext cx="8424936" cy="2062103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3.   Специалисты: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учителя-логопеды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педагоги-психологи </a:t>
            </a:r>
            <a:r>
              <a:rPr lang="ru-RU" i="1" dirty="0">
                <a:latin typeface="Georgia" pitchFamily="18" charset="0"/>
              </a:rPr>
              <a:t>(развитие психических процессов, сенсорное, личностное развитие, самоопределение, социальное закаливание и др. занятия)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учитель-дефектолог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b="1" dirty="0">
                <a:latin typeface="Georgia" pitchFamily="18" charset="0"/>
              </a:rPr>
              <a:t>врачи</a:t>
            </a:r>
          </a:p>
        </p:txBody>
      </p:sp>
    </p:spTree>
    <p:extLst>
      <p:ext uri="{BB962C8B-B14F-4D97-AF65-F5344CB8AC3E}">
        <p14:creationId xmlns:p14="http://schemas.microsoft.com/office/powerpoint/2010/main" val="186386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936104"/>
          </a:xfrm>
        </p:spPr>
        <p:txBody>
          <a:bodyPr/>
          <a:lstStyle/>
          <a:p>
            <a:r>
              <a:rPr lang="ru-RU" sz="2800" dirty="0"/>
              <a:t>Направления коррекционно-развивающей работы</a:t>
            </a:r>
            <a:endParaRPr lang="ru-RU" sz="2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5C5FE11-5A0D-4F9D-9E56-BDF67DB3F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53" y="1290817"/>
            <a:ext cx="8545475" cy="70788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 marL="514350" indent="-514350">
              <a:lnSpc>
                <a:spcPct val="100000"/>
              </a:lnSpc>
              <a:buSzPct val="110000"/>
              <a:buAutoNum type="romanUcPeriod"/>
            </a:pPr>
            <a:r>
              <a:rPr lang="ru-RU" dirty="0">
                <a:effectLst/>
              </a:rPr>
              <a:t>ДИАГНОСТИКА</a:t>
            </a:r>
          </a:p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     </a:t>
            </a:r>
            <a:r>
              <a:rPr lang="ru-RU" b="0" dirty="0">
                <a:effectLst/>
              </a:rPr>
              <a:t>1) Психолого-педагогическое и медицинское обследование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074B9A8-4A74-47E8-9E69-A0C70CB5C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2738"/>
              </p:ext>
            </p:extLst>
          </p:nvPr>
        </p:nvGraphicFramePr>
        <p:xfrm>
          <a:off x="2051720" y="1976403"/>
          <a:ext cx="6052210" cy="3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180">
                  <a:extLst>
                    <a:ext uri="{9D8B030D-6E8A-4147-A177-3AD203B41FA5}">
                      <a16:colId xmlns:a16="http://schemas.microsoft.com/office/drawing/2014/main" val="1189788310"/>
                    </a:ext>
                  </a:extLst>
                </a:gridCol>
                <a:gridCol w="2690030">
                  <a:extLst>
                    <a:ext uri="{9D8B030D-6E8A-4147-A177-3AD203B41FA5}">
                      <a16:colId xmlns:a16="http://schemas.microsoft.com/office/drawing/2014/main" val="2417950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Формы и методы диагностики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Приоритетные реализаторы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33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Сбор сведений о ребенке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врач-педиатр / психиатр социальный педагог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76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Диагностика речи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педагог-психолог, учитель-логопед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29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Наблюдение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учителя, воспитатель, педагоги доп.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2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Анализ работ ребенка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учителя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70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Социальная ситуация развития и условия семейного воспитания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социальный педагог, 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10148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D0CDB2A-073F-4FB9-8CBA-3ED2F615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59" y="5425723"/>
            <a:ext cx="8424936" cy="40011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b="0" dirty="0">
                <a:effectLst/>
              </a:rPr>
              <a:t>      2) АНАЛИЗ результатов обследований  </a:t>
            </a:r>
          </a:p>
        </p:txBody>
      </p:sp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9AE5B896-7370-4CFD-99E4-FB57EAD9CF70}"/>
              </a:ext>
            </a:extLst>
          </p:cNvPr>
          <p:cNvSpPr/>
          <p:nvPr/>
        </p:nvSpPr>
        <p:spPr>
          <a:xfrm>
            <a:off x="7994149" y="1720796"/>
            <a:ext cx="720080" cy="4041016"/>
          </a:xfrm>
          <a:prstGeom prst="rightBrace">
            <a:avLst>
              <a:gd name="adj1" fmla="val 75168"/>
              <a:gd name="adj2" fmla="val 50000"/>
            </a:avLst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8AE3B51-B9A2-4DBB-AEBA-A9B28C427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4229" y="3139907"/>
            <a:ext cx="429771" cy="132343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ПМПК 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1695C61-8E87-4379-98E7-3CE265C8F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59" y="5805751"/>
            <a:ext cx="8424936" cy="67710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      </a:t>
            </a:r>
            <a:r>
              <a:rPr lang="ru-RU" b="0" dirty="0">
                <a:effectLst/>
              </a:rPr>
              <a:t>3) Система МОНИТОРИНГА:</a:t>
            </a:r>
          </a:p>
          <a:p>
            <a:pPr lvl="1">
              <a:buSzPct val="110000"/>
            </a:pPr>
            <a:r>
              <a:rPr lang="ru-RU" b="1" dirty="0">
                <a:latin typeface="Georgia" pitchFamily="18" charset="0"/>
              </a:rPr>
              <a:t>например, ИКР – индивидуальные карты развития</a:t>
            </a:r>
            <a:endParaRPr lang="ru-RU" dirty="0">
              <a:effectLst/>
            </a:endParaRPr>
          </a:p>
        </p:txBody>
      </p:sp>
      <p:pic>
        <p:nvPicPr>
          <p:cNvPr id="5122" name="Picture 2" descr="https://img3.stockfresh.com/files/r/ribah/m/61/4656554_stock-photo-3d-doctor-writing-patient-medical-history.jpg">
            <a:extLst>
              <a:ext uri="{FF2B5EF4-FFF2-40B4-BE49-F238E27FC236}">
                <a16:creationId xmlns:a16="http://schemas.microsoft.com/office/drawing/2014/main" id="{306A6B68-2D92-46F6-ADE2-3BC41CEE0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17497"/>
            <a:ext cx="1728192" cy="210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98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irr13.ru/assets/images/products/18377/62369583702.jpg">
            <a:extLst>
              <a:ext uri="{FF2B5EF4-FFF2-40B4-BE49-F238E27FC236}">
                <a16:creationId xmlns:a16="http://schemas.microsoft.com/office/drawing/2014/main" id="{931AB396-78A2-45BB-9668-5BB3A564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768" y="5584010"/>
            <a:ext cx="1296144" cy="84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59.fastpic.ru/big/2013/1007/8b/4324f561b23033977eb5d5d0f095298b.jpg">
            <a:extLst>
              <a:ext uri="{FF2B5EF4-FFF2-40B4-BE49-F238E27FC236}">
                <a16:creationId xmlns:a16="http://schemas.microsoft.com/office/drawing/2014/main" id="{05F99BDE-3186-490B-9828-D0752A4F3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03467"/>
            <a:ext cx="1872208" cy="158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936104"/>
          </a:xfrm>
        </p:spPr>
        <p:txBody>
          <a:bodyPr/>
          <a:lstStyle/>
          <a:p>
            <a:r>
              <a:rPr lang="ru-RU" dirty="0"/>
              <a:t>Направления коррекционно-развивающей работы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D0CDB2A-073F-4FB9-8CBA-3ED2F615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88595"/>
            <a:ext cx="5760640" cy="70788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2. Разработка и реализация коррекционно-развивающих программ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7E8DFA-FAD0-4464-A408-D2727707BC1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03"/>
          <a:stretch/>
        </p:blipFill>
        <p:spPr>
          <a:xfrm>
            <a:off x="5805254" y="1452556"/>
            <a:ext cx="3059362" cy="2287566"/>
          </a:xfrm>
          <a:prstGeom prst="rect">
            <a:avLst/>
          </a:prstGeom>
          <a:ln w="19050">
            <a:solidFill>
              <a:schemeClr val="accent2"/>
            </a:solidFill>
          </a:ln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D5EC47D9-8972-4E0C-AD49-7E695624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3571761"/>
            <a:ext cx="4248472" cy="70788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3. Консультативная работа:</a:t>
            </a:r>
          </a:p>
          <a:p>
            <a:pPr>
              <a:lnSpc>
                <a:spcPct val="100000"/>
              </a:lnSpc>
              <a:buSzPct val="110000"/>
            </a:pPr>
            <a:endParaRPr lang="ru-RU" dirty="0">
              <a:effectLst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CB06032-75D7-4465-9A82-0B30C27E8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59" y="3919628"/>
            <a:ext cx="2127593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effectLst/>
              </a:rPr>
              <a:t>      </a:t>
            </a:r>
            <a:r>
              <a:rPr lang="ru-RU" sz="1800" dirty="0">
                <a:solidFill>
                  <a:schemeClr val="tx1"/>
                </a:solidFill>
                <a:effectLst/>
              </a:rPr>
              <a:t>1) педагогов</a:t>
            </a:r>
          </a:p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solidFill>
                  <a:schemeClr val="tx1"/>
                </a:solidFill>
                <a:effectLst/>
              </a:rPr>
              <a:t>      2) семьи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85B79ACE-510D-494F-B17C-F0DEC02D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377" y="3832699"/>
            <a:ext cx="4248472" cy="1015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4. Информационно-просветительская работа:</a:t>
            </a:r>
          </a:p>
          <a:p>
            <a:pPr>
              <a:lnSpc>
                <a:spcPct val="100000"/>
              </a:lnSpc>
              <a:buSzPct val="110000"/>
            </a:pPr>
            <a:endParaRPr lang="ru-RU" dirty="0">
              <a:effectLst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8C0EEA79-9CB6-48CD-B843-250FA9898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4429757"/>
            <a:ext cx="4464496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effectLst/>
              </a:rPr>
              <a:t>      </a:t>
            </a:r>
            <a:r>
              <a:rPr lang="ru-RU" sz="1800" dirty="0">
                <a:solidFill>
                  <a:schemeClr val="tx1"/>
                </a:solidFill>
                <a:effectLst/>
              </a:rPr>
              <a:t>1) тематические выступления</a:t>
            </a:r>
          </a:p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solidFill>
                  <a:schemeClr val="tx1"/>
                </a:solidFill>
                <a:effectLst/>
              </a:rPr>
              <a:t>      2) стенды</a:t>
            </a:r>
          </a:p>
        </p:txBody>
      </p:sp>
      <p:pic>
        <p:nvPicPr>
          <p:cNvPr id="3076" name="Picture 4" descr="http://clipart-library.com/images/Xyik5xbcE.png">
            <a:extLst>
              <a:ext uri="{FF2B5EF4-FFF2-40B4-BE49-F238E27FC236}">
                <a16:creationId xmlns:a16="http://schemas.microsoft.com/office/drawing/2014/main" id="{68BE8020-CFF9-436F-9F4E-CFE4B2896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081" y="3896291"/>
            <a:ext cx="1112767" cy="130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rtschool-4.ru/_nw/0/34059400.jpg">
            <a:extLst>
              <a:ext uri="{FF2B5EF4-FFF2-40B4-BE49-F238E27FC236}">
                <a16:creationId xmlns:a16="http://schemas.microsoft.com/office/drawing/2014/main" id="{B119988F-C2CD-4560-A730-FF4660C8E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917" y="4737123"/>
            <a:ext cx="1886853" cy="104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CF7D5759-FB05-41F4-A21C-2AF3F8EB4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254969"/>
            <a:ext cx="5256584" cy="1015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dirty="0">
                <a:effectLst/>
              </a:rPr>
              <a:t>5. Социально-педагогическое сопровождение:</a:t>
            </a:r>
          </a:p>
          <a:p>
            <a:pPr>
              <a:lnSpc>
                <a:spcPct val="100000"/>
              </a:lnSpc>
              <a:buSzPct val="110000"/>
            </a:pPr>
            <a:endParaRPr lang="ru-RU" dirty="0">
              <a:effectLst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8FA0C489-5599-4A92-911A-AD445B0E2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59" y="5849787"/>
            <a:ext cx="4464496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effectLst/>
              </a:rPr>
              <a:t>      </a:t>
            </a:r>
            <a:r>
              <a:rPr lang="ru-RU" sz="1800" dirty="0">
                <a:solidFill>
                  <a:schemeClr val="tx1"/>
                </a:solidFill>
                <a:effectLst/>
              </a:rPr>
              <a:t>1) интеграция в общество</a:t>
            </a:r>
          </a:p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solidFill>
                  <a:schemeClr val="tx1"/>
                </a:solidFill>
                <a:effectLst/>
              </a:rPr>
              <a:t>      2) работа с соц. партнерами</a:t>
            </a:r>
          </a:p>
        </p:txBody>
      </p:sp>
    </p:spTree>
    <p:extLst>
      <p:ext uri="{BB962C8B-B14F-4D97-AF65-F5344CB8AC3E}">
        <p14:creationId xmlns:p14="http://schemas.microsoft.com/office/powerpoint/2010/main" val="283167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73D3BD-F7AC-4787-A96B-3D4460F0D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497540"/>
            <a:ext cx="1519162" cy="1139371"/>
          </a:xfrm>
          <a:prstGeom prst="rect">
            <a:avLst/>
          </a:prstGeom>
        </p:spPr>
      </p:pic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008112"/>
          </a:xfrm>
        </p:spPr>
        <p:txBody>
          <a:bodyPr/>
          <a:lstStyle/>
          <a:p>
            <a:r>
              <a:rPr lang="ru-RU" sz="3200" dirty="0"/>
              <a:t>Механизмы реализации программы коррекционной работы</a:t>
            </a:r>
            <a:endParaRPr lang="ru-RU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D4E43A4-F6D5-434A-B688-E026949E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57" y="1572997"/>
            <a:ext cx="8712968" cy="1384995"/>
          </a:xfrm>
          <a:prstGeom prst="rect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effectLst/>
              </a:rPr>
              <a:t>1. Взаимодействие специалистов общеобразовательной организации друг с другом: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совместный </a:t>
            </a:r>
            <a:r>
              <a:rPr lang="ru-RU" sz="1600" b="1" dirty="0">
                <a:latin typeface="Georgia" pitchFamily="18" charset="0"/>
              </a:rPr>
              <a:t>многоаспектный анализ </a:t>
            </a:r>
            <a:r>
              <a:rPr lang="ru-RU" sz="1600" dirty="0">
                <a:latin typeface="Georgia" pitchFamily="18" charset="0"/>
              </a:rPr>
              <a:t>обучающихся (</a:t>
            </a:r>
            <a:r>
              <a:rPr lang="ru-RU" sz="1600" b="1" dirty="0" err="1">
                <a:latin typeface="Georgia" pitchFamily="18" charset="0"/>
              </a:rPr>
              <a:t>ПМПк</a:t>
            </a:r>
            <a:r>
              <a:rPr lang="ru-RU" sz="1600" dirty="0">
                <a:latin typeface="Georgia" pitchFamily="18" charset="0"/>
              </a:rPr>
              <a:t>)</a:t>
            </a:r>
          </a:p>
          <a:p>
            <a:pPr marL="800100" lvl="1" indent="-342900">
              <a:buSzPct val="110000"/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программа </a:t>
            </a:r>
            <a:r>
              <a:rPr lang="ru-RU" sz="1600" b="1" dirty="0">
                <a:latin typeface="Georgia" pitchFamily="18" charset="0"/>
              </a:rPr>
              <a:t>взаимодействия всех педагогов </a:t>
            </a:r>
            <a:r>
              <a:rPr lang="ru-RU" sz="1600" dirty="0">
                <a:latin typeface="Georgia" pitchFamily="18" charset="0"/>
              </a:rPr>
              <a:t>в рамках реализации коррекционно-развивающей работы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F4B078F-53E8-4CBF-A452-4D82CA489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32292"/>
              </p:ext>
            </p:extLst>
          </p:nvPr>
        </p:nvGraphicFramePr>
        <p:xfrm>
          <a:off x="179512" y="2954544"/>
          <a:ext cx="8712968" cy="3499528"/>
        </p:xfrm>
        <a:graphic>
          <a:graphicData uri="http://schemas.openxmlformats.org/drawingml/2006/table">
            <a:tbl>
              <a:tblPr firstRow="1" firstCol="1" bandRow="1"/>
              <a:tblGrid>
                <a:gridCol w="4856939">
                  <a:extLst>
                    <a:ext uri="{9D8B030D-6E8A-4147-A177-3AD203B41FA5}">
                      <a16:colId xmlns:a16="http://schemas.microsoft.com/office/drawing/2014/main" val="1344679382"/>
                    </a:ext>
                  </a:extLst>
                </a:gridCol>
                <a:gridCol w="1357086">
                  <a:extLst>
                    <a:ext uri="{9D8B030D-6E8A-4147-A177-3AD203B41FA5}">
                      <a16:colId xmlns:a16="http://schemas.microsoft.com/office/drawing/2014/main" val="4266451690"/>
                    </a:ext>
                  </a:extLst>
                </a:gridCol>
                <a:gridCol w="1142809">
                  <a:extLst>
                    <a:ext uri="{9D8B030D-6E8A-4147-A177-3AD203B41FA5}">
                      <a16:colId xmlns:a16="http://schemas.microsoft.com/office/drawing/2014/main" val="3788252959"/>
                    </a:ext>
                  </a:extLst>
                </a:gridCol>
                <a:gridCol w="1356134">
                  <a:extLst>
                    <a:ext uri="{9D8B030D-6E8A-4147-A177-3AD203B41FA5}">
                      <a16:colId xmlns:a16="http://schemas.microsoft.com/office/drawing/2014/main" val="3048008920"/>
                    </a:ext>
                  </a:extLst>
                </a:gridCol>
              </a:tblGrid>
              <a:tr h="2738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коррекционно-развивающей работы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деятельности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45385"/>
                  </a:ext>
                </a:extLst>
              </a:tr>
              <a:tr h="273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161752"/>
                  </a:ext>
                </a:extLst>
              </a:tr>
              <a:tr h="54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адаптации учащихся на различных этапах обучения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09943"/>
                  </a:ext>
                </a:extLst>
              </a:tr>
              <a:tr h="54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сохранению и укрепление здоровья учащихся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192645"/>
                  </a:ext>
                </a:extLst>
              </a:tr>
              <a:tr h="54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детей, имеющих особые образовательные потребности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160683"/>
                  </a:ext>
                </a:extLst>
              </a:tr>
              <a:tr h="54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развития личности обучающихся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10904"/>
                  </a:ext>
                </a:extLst>
              </a:tr>
              <a:tr h="27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социализации обучающихся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216390"/>
                  </a:ext>
                </a:extLst>
              </a:tr>
              <a:tr h="27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2" marR="66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026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008112"/>
          </a:xfrm>
        </p:spPr>
        <p:txBody>
          <a:bodyPr/>
          <a:lstStyle/>
          <a:p>
            <a:r>
              <a:rPr lang="ru-RU" sz="3200" dirty="0"/>
              <a:t>Механизмы реализации программы коррекционной работы</a:t>
            </a:r>
            <a:endParaRPr lang="ru-RU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D4E43A4-F6D5-434A-B688-E026949E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84784"/>
            <a:ext cx="8712968" cy="646331"/>
          </a:xfrm>
          <a:prstGeom prst="rect">
            <a:avLst/>
          </a:prstGeom>
          <a:solidFill>
            <a:schemeClr val="bg1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effectLst/>
              </a:rPr>
              <a:t>2. Взаимодействие специалистов ОО с организациями и органами государственной власти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8A2297-63BB-4A34-935E-CD9473EACEEF}"/>
              </a:ext>
            </a:extLst>
          </p:cNvPr>
          <p:cNvSpPr/>
          <p:nvPr/>
        </p:nvSpPr>
        <p:spPr>
          <a:xfrm>
            <a:off x="179512" y="2654343"/>
            <a:ext cx="5046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SzPct val="110000"/>
              <a:buAutoNum type="arabicParenR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организации дополнительного образования</a:t>
            </a:r>
          </a:p>
          <a:p>
            <a:pPr marL="342900" lvl="0" indent="-342900">
              <a:buSzPct val="110000"/>
              <a:buAutoNum type="arabicParenR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СМИ</a:t>
            </a:r>
          </a:p>
          <a:p>
            <a:pPr marL="342900" lvl="0" indent="-342900">
              <a:buSzPct val="110000"/>
              <a:buAutoNum type="arabicParenR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общественные объединения, фонды и т.п.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5C7B3E3-D983-493C-ABD9-D534DFDB6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334345"/>
            <a:ext cx="5400600" cy="369332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effectLst/>
              </a:rPr>
              <a:t>Направления социального партнерства:</a:t>
            </a:r>
          </a:p>
        </p:txBody>
      </p:sp>
      <p:pic>
        <p:nvPicPr>
          <p:cNvPr id="8194" name="Picture 2" descr="https://adpetrov.ru/upload/medialibrary/ae9/ae968f322018935f78a38bf0afa5fce9.jpg">
            <a:extLst>
              <a:ext uri="{FF2B5EF4-FFF2-40B4-BE49-F238E27FC236}">
                <a16:creationId xmlns:a16="http://schemas.microsoft.com/office/drawing/2014/main" id="{03C7C0D8-7EFA-41AD-84E8-198550FCB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97775"/>
            <a:ext cx="2385254" cy="238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474A9B16-6EFD-4886-89E1-AFA5F282A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3070709"/>
            <a:ext cx="3456384" cy="3287054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120000"/>
              </a:lnSpc>
              <a:spcBef>
                <a:spcPts val="0"/>
              </a:spcBef>
              <a:defRPr sz="2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1pPr>
          </a:lstStyle>
          <a:p>
            <a:pPr>
              <a:lnSpc>
                <a:spcPct val="100000"/>
              </a:lnSpc>
              <a:buSzPct val="110000"/>
            </a:pPr>
            <a:r>
              <a:rPr lang="ru-RU" sz="1800" dirty="0">
                <a:solidFill>
                  <a:schemeClr val="tx1"/>
                </a:solidFill>
                <a:effectLst/>
              </a:rPr>
              <a:t>Наши примеры: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/>
                </a:solidFill>
                <a:effectLst/>
              </a:rPr>
              <a:t>ЯГПУ им. </a:t>
            </a:r>
            <a:r>
              <a:rPr lang="ru-RU" sz="1600" b="0" dirty="0" err="1">
                <a:solidFill>
                  <a:schemeClr val="tx1"/>
                </a:solidFill>
                <a:effectLst/>
              </a:rPr>
              <a:t>К.Д.Ушинского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 (дефектологический факультет)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/>
                </a:solidFill>
                <a:effectLst/>
              </a:rPr>
              <a:t>ГОУ ЯО «Центр помощи детям»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/>
                </a:solidFill>
                <a:effectLst/>
              </a:rPr>
              <a:t>Отряд волонтеров ЯГТУ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/>
                </a:solidFill>
                <a:effectLst/>
              </a:rPr>
              <a:t>ГОУ ЯО «ЦДЮТТ»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/>
                </a:solidFill>
                <a:effectLst/>
              </a:rPr>
              <a:t>ГУК «ЯОЦ творческой реабилитации инвалидов»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/>
                </a:solidFill>
                <a:effectLst/>
              </a:rPr>
              <a:t>ГУК «ЯОЦ творческой реабилитации инвалидов»</a:t>
            </a:r>
          </a:p>
          <a:p>
            <a:pPr lvl="0"/>
            <a:r>
              <a:rPr lang="ru-RU" sz="1400" b="0" dirty="0">
                <a:solidFill>
                  <a:schemeClr val="tx1"/>
                </a:solidFill>
                <a:effectLst/>
              </a:rPr>
              <a:t>и др.</a:t>
            </a:r>
            <a:endParaRPr lang="ru-RU" sz="1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55029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Тема Office">
      <a:majorFont>
        <a:latin typeface="Arial Black"/>
        <a:ea typeface="DejaVu Sans"/>
        <a:cs typeface="Arial"/>
      </a:majorFont>
      <a:minorFont>
        <a:latin typeface="Arial"/>
        <a:ea typeface="DejaVu Sans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477</Words>
  <Application>Microsoft Office PowerPoint</Application>
  <PresentationFormat>Экран (4:3)</PresentationFormat>
  <Paragraphs>121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DejaVu Sans</vt:lpstr>
      <vt:lpstr>Georgia</vt:lpstr>
      <vt:lpstr>Times New Roman</vt:lpstr>
      <vt:lpstr>Wingdings</vt:lpstr>
      <vt:lpstr>1_Тема Office</vt:lpstr>
      <vt:lpstr>Программа коррекционной работы в соответствии со ФГОС для детей с умственной отсталостью</vt:lpstr>
      <vt:lpstr>Цель коррекционной работы</vt:lpstr>
      <vt:lpstr>Задачи коррекционной работы</vt:lpstr>
      <vt:lpstr>Принципы коррекционной работы</vt:lpstr>
      <vt:lpstr>Реализаторы коррекционно-развивающей работы</vt:lpstr>
      <vt:lpstr>Направления коррекционно-развивающей работы</vt:lpstr>
      <vt:lpstr>Направления коррекционно-развивающей работы</vt:lpstr>
      <vt:lpstr>Механизмы реализации программы коррекционной работы</vt:lpstr>
      <vt:lpstr>Механизмы реализации программы коррекционной работы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Савин Илья Геннадьевич</cp:lastModifiedBy>
  <cp:revision>91</cp:revision>
  <dcterms:created xsi:type="dcterms:W3CDTF">2011-10-16T11:00:35Z</dcterms:created>
  <dcterms:modified xsi:type="dcterms:W3CDTF">2017-10-23T09:21:16Z</dcterms:modified>
</cp:coreProperties>
</file>