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81" r:id="rId23"/>
    <p:sldId id="282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458200" cy="1222375"/>
          </a:xfrm>
        </p:spPr>
        <p:txBody>
          <a:bodyPr>
            <a:normAutofit fontScale="90000"/>
          </a:bodyPr>
          <a:lstStyle/>
          <a:p>
            <a:pPr lvl="0" algn="r" eaLnBrk="0" fontAlgn="base" hangingPunct="0">
              <a:spcAft>
                <a:spcPct val="0"/>
              </a:spcAft>
            </a:pPr>
            <a:r>
              <a:rPr lang="ru-RU" sz="2400" b="1" i="1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Методические рекомендации учителю, работающему по адаптированной образовательной программе для детей с нарушением интеллекта.</a:t>
            </a:r>
            <a:br>
              <a:rPr lang="ru-RU" sz="2400" b="1" i="1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4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400" cap="none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400" cap="none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4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4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2400" cap="none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400" cap="none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1600" cap="none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Подготовила:</a:t>
            </a:r>
            <a:r>
              <a:rPr lang="ru-RU" sz="16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16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16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учитель начальных классов,</a:t>
            </a:r>
            <a:br>
              <a:rPr lang="ru-RU" sz="16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1600" cap="none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высшей </a:t>
            </a:r>
            <a:r>
              <a:rPr lang="ru-RU" sz="16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квалификационной </a:t>
            </a:r>
            <a:r>
              <a:rPr lang="ru-RU" sz="1600" cap="none" dirty="0" smtClean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категории</a:t>
            </a:r>
            <a:r>
              <a:rPr lang="ru-RU" sz="16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16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r>
              <a:rPr lang="ru-RU" sz="1600" cap="none" dirty="0" err="1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>О.Л.Дарбазова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ru-RU" sz="2000" cap="none" dirty="0">
                <a:solidFill>
                  <a:prstClr val="black"/>
                </a:solidFill>
                <a:effectLst/>
                <a:latin typeface="Times New Roman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1371600"/>
          </a:xfrm>
        </p:spPr>
        <p:txBody>
          <a:bodyPr/>
          <a:lstStyle/>
          <a:p>
            <a:pPr algn="ctr"/>
            <a:r>
              <a:rPr lang="ru-RU" dirty="0"/>
              <a:t>ПРИНЦИПЫ РАЗРАБОТКИ И ПЕДАГОГИЧЕСКИЙ АНАЛИЗ УРОКА.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74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Примерная структура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комбинированного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327525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организационный момент и подготовка к уроку;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организация учебной деятельности;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проверка домашнего задания;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повторение ранее изученного материала;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подготовка к восприятию нового материала;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изучение новых знаний;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коррекция в процессе получения новых знаний;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закрепление нового материала;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подведение итогов;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объявление домашнего задания;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- вывод из урока.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71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699125"/>
          </a:xfrm>
        </p:spPr>
        <p:txBody>
          <a:bodyPr>
            <a:normAutofit/>
          </a:bodyPr>
          <a:lstStyle/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Основная цель урока. </a:t>
            </a: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урока (образовательные, коррекционно-развивающие, воспитательные)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задача определяет, чему будет учитель учить на данном уроке. Эта цель определяет тип урока.</a:t>
            </a: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задача должна решать задачи отработки моделей поведения, овладения детьми коммуникативными умениями, формирования эмоций и т.д. </a:t>
            </a: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Коррекционно-развивающая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задача предполагает коррекцию и развитие высших психических функций, коррекцию пробелов в знаниях. Эта цель должна быть предельно конкретной и ориентированной на активизацию тех психических функций, которые будут максимально задействованы на уроке.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Реализация коррекционно-развивающей цели предполагает включение в урок специальных коррекционно-развивающих упражнений для высших психических функций: памяти, внимания, восприятия, мышления, эмоционально-волевой сферы и пр., включение заданий с опорой на несколько анализаторов и пр.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5937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81000"/>
          </a:xfrm>
        </p:spPr>
        <p:txBody>
          <a:bodyPr>
            <a:normAutofit/>
          </a:bodyPr>
          <a:lstStyle/>
          <a:p>
            <a:r>
              <a:rPr lang="ru-RU" sz="1900" b="1" dirty="0">
                <a:latin typeface="Times New Roman" pitchFamily="18" charset="0"/>
                <a:ea typeface="+mn-ea"/>
                <a:cs typeface="Times New Roman" pitchFamily="18" charset="0"/>
              </a:rPr>
              <a:t>Общеобразовательная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52419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Четко определенная дидактическая цель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Сочетание разнообразных методов обучения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Соответствующие интеллектуальным возможностям учащихся способы включения их в интеллектуально- познавательную деятельность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Образовательные  задачи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формировать у учащихся представления о 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выявить (выявлять)…;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знакомить, познакомить, продолжать знакомить…;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уточнить…;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расширить…;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обобщить…;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систематизировать…;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дифференцировать…;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учить применять на практике…;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учить пользоваться…;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тренировать…;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проверить….</a:t>
            </a:r>
          </a:p>
        </p:txBody>
      </p:sp>
    </p:spTree>
    <p:extLst>
      <p:ext uri="{BB962C8B-B14F-4D97-AF65-F5344CB8AC3E}">
        <p14:creationId xmlns:p14="http://schemas.microsoft.com/office/powerpoint/2010/main" xmlns="" val="28948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533400"/>
          </a:xfrm>
        </p:spPr>
        <p:txBody>
          <a:bodyPr vert="horz" anchor="ctr">
            <a:normAutofit/>
          </a:bodyPr>
          <a:lstStyle/>
          <a:p>
            <a:r>
              <a:rPr lang="ru-RU" sz="1600" b="1" dirty="0">
                <a:latin typeface="Times New Roman" pitchFamily="18" charset="0"/>
                <a:ea typeface="+mn-ea"/>
                <a:cs typeface="Times New Roman" pitchFamily="18" charset="0"/>
              </a:rPr>
              <a:t>Коррекционно-развивающая задача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167640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Изучение и учет сохранных, незатронутых функций, опора на них 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Осуществление индивидуального и дифференцированного подхода к учащимся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Комплексное воздействие на учащегося с целью коррекции психических функций.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2216991"/>
            <a:ext cx="57912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/>
            </a:pPr>
            <a:r>
              <a:rPr lang="ru-RU" sz="1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Коррекционно-развивающие задачи: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26670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- корригировать внимание (произвольное, непроизвольное, устойчивое, переключение внимания, увеличение объема внимания) путем выполнения…;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- коррекция и развитие связной устной речи (регулирующая функция, планирующая функция, анализирующая функция,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орфоэпически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правильное произношение, пополнение и -  обогащение пассивного и активного словарного запаса, диалогическая и монологическая речь) через выполнение…;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- коррекция и развитие связной письменной речи (при работе над деформированными текстами, сочинением, изложением, творческим диктантом)…;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- коррекция и развитие памяти (кратковременной, долговременной) …;</a:t>
            </a:r>
          </a:p>
        </p:txBody>
      </p:sp>
    </p:spTree>
    <p:extLst>
      <p:ext uri="{BB962C8B-B14F-4D97-AF65-F5344CB8AC3E}">
        <p14:creationId xmlns:p14="http://schemas.microsoft.com/office/powerpoint/2010/main" xmlns="" val="3303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751344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* развитие слухового восприятия…;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* коррекция и развитие тактильного восприятия…;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* коррекция и развитие мелкой моторики кистей рук (формирование ручной умелости, развитие ритмичности, плавности движений, соразмерности движений)…;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* коррекция и развитие мыслительной деятельности (операций анализа и синтеза, выявление главной мысли, установление логических и причинно-следственных связей, планирующая функция мышления)…;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* коррекция и развитие личностных качеств учащихся, эмоционально-волевой сферы (навыков самоконтроля, усидчивости и выдержки, умение выражать свои чувства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…);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091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0" y="457200"/>
            <a:ext cx="3450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Воспитательная задача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06945" y="2967336"/>
            <a:ext cx="358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Воспитательные задачи: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429000"/>
            <a:ext cx="66936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воспитывать положительную мотивацию к учебной деятельности, интерес к учебе, предмету;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- воспитывать умение работать в парах, в команде;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- воспитывать самостоятельность;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- воспитывать нравственные качества (любовь, бережное отношение к …, трудолюбие, умение сопереживать и т.п.)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1010556"/>
            <a:ext cx="6541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Формирование потребности в овладении знаниями. (положительная учебная мотивация)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Воспитание сознательного отношения  к учебному процессу.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Формирование качеств личности (аккуратность, усидчивость, ответственность,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работоспособность)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293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41248"/>
          </a:xfrm>
        </p:spPr>
        <p:txBody>
          <a:bodyPr vert="horz" anchor="ctr">
            <a:noAutofit/>
          </a:bodyPr>
          <a:lstStyle/>
          <a:p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Классификация методов </a:t>
            </a:r>
            <a:r>
              <a:rPr lang="ru-RU" sz="2400" b="1" cap="none" dirty="0">
                <a:solidFill>
                  <a:prstClr val="black"/>
                </a:solidFill>
                <a:effectLst/>
                <a:latin typeface="Times New Roman"/>
              </a:rPr>
              <a:t/>
            </a:r>
            <a:br>
              <a:rPr lang="ru-RU" sz="2400" b="1" cap="none" dirty="0"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(по источнику знаний)</a:t>
            </a:r>
            <a:b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600198"/>
            <a:ext cx="7620000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SzPct val="90000"/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Словесные: рассказ, объяснение, беседа</a:t>
            </a:r>
          </a:p>
          <a:p>
            <a:pPr marL="342900" lvl="0" indent="-3429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SzPct val="90000"/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Наглядные: демонстрация натуральных объектов, ТСО, таблиц, схем, иллюстраций и т.п.</a:t>
            </a:r>
          </a:p>
          <a:p>
            <a:pPr marL="342900" lvl="0" indent="-3429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SzPct val="90000"/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Практические: работа с книгой, учебником, наблюдение, лабораторно-практическая работа, игра, упражнение, программированное обучение, проблемное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0779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5334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Этапы урока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066800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Организация начала урока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Проверка домашнего задания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Подготовка к усвоению новых знаний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Изучение нового материала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Первичная проверка знаний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Закрепление знаний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Обобщение и систематизация знаний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Контроль и проверка знаний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ED9F41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Подведение итогов урока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200" y="38862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8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       Что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касается устного счета, словарной работы, речевой разминки,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пальчиковой или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артикуляционной гимнастики, то это не является отдельным этапом урока, это его часть.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Физминутка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– да, но время ее проведения определяет учитель и ей просто сложно найти место в схеме. </a:t>
            </a:r>
          </a:p>
          <a:p>
            <a:pPr marL="228600" indent="-228600">
              <a:lnSpc>
                <a:spcPct val="8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25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438150"/>
            <a:ext cx="55626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Анализ и оценка открытого урока (по В.П. Симонову)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Оценивая эффективность проводимого занятия, следует учитывать ряд показателей:</a:t>
            </a:r>
          </a:p>
          <a:p>
            <a:pPr algn="just"/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  <a:p>
            <a:pPr algn="just"/>
            <a:r>
              <a:rPr lang="ru-RU" sz="14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400" b="1" u="sng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Оценка основных личностных качеств педагога</a:t>
            </a:r>
          </a:p>
          <a:p>
            <a:pPr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Знание преподавателем учебного предмета и его общая эрудиция.</a:t>
            </a:r>
          </a:p>
          <a:p>
            <a:pPr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Уровень педагогического и методического мастерства преподавателя.</a:t>
            </a:r>
          </a:p>
          <a:p>
            <a:pPr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Качество его речи: темп, дикция, интенсивность, образность, эмоциональность, а также общая грамотность.</a:t>
            </a:r>
          </a:p>
          <a:p>
            <a:pPr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Позиция преподавателя по отношению к учащимся (заинтересованная или равнодушная) и оптимальность выбранного им стиля руководства, т.е. степень его так-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тичности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и демократичности в общении с учащимися.</a:t>
            </a:r>
          </a:p>
          <a:p>
            <a:pPr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Внешний вид преподавателя, мимика, жесты и культура поведения.</a:t>
            </a:r>
          </a:p>
        </p:txBody>
      </p:sp>
      <p:pic>
        <p:nvPicPr>
          <p:cNvPr id="4098" name="Picture 2" descr="C:\Users\User\Desktop\Simonov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8150"/>
            <a:ext cx="25908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609" y="3224403"/>
            <a:ext cx="2743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доктор педагогических наук, профессор, заслуженный работник высшей школы Российской Федерации, профессор кафедры педагогики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628946"/>
            <a:ext cx="3247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Симонов Валентин Петрович</a:t>
            </a:r>
          </a:p>
        </p:txBody>
      </p:sp>
    </p:spTree>
    <p:extLst>
      <p:ext uri="{BB962C8B-B14F-4D97-AF65-F5344CB8AC3E}">
        <p14:creationId xmlns:p14="http://schemas.microsoft.com/office/powerpoint/2010/main" xmlns="" val="8410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8093902"/>
              </p:ext>
            </p:extLst>
          </p:nvPr>
        </p:nvGraphicFramePr>
        <p:xfrm>
          <a:off x="1447800" y="609600"/>
          <a:ext cx="6372225" cy="5702432"/>
        </p:xfrm>
        <a:graphic>
          <a:graphicData uri="http://schemas.openxmlformats.org/drawingml/2006/table">
            <a:tbl>
              <a:tblPr firstRow="1" firstCol="1" bandRow="1"/>
              <a:tblGrid>
                <a:gridCol w="4966870"/>
                <a:gridCol w="140535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</a:t>
                      </a:r>
                      <a:r>
                        <a:rPr lang="ru-RU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100" b="1" u="sng" kern="1200" cap="all" dirty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основных характеристик учащихся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1. Степень </a:t>
                      </a:r>
                      <a:r>
                        <a:rPr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познавательной активности, творчества и самостоятельности 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учащихся </a:t>
                      </a:r>
                      <a:r>
                        <a:rPr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в ходе урока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2. Уровень </a:t>
                      </a:r>
                      <a:r>
                        <a:rPr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их </a:t>
                      </a:r>
                      <a:r>
                        <a:rPr lang="ru-RU" sz="14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общеучебных</a:t>
                      </a:r>
                      <a:r>
                        <a:rPr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 и специальных умений и навыков (какие, как развиты и как развиваются в ходе урока)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</a:t>
                      </a: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. Наличие </a:t>
                      </a:r>
                      <a:r>
                        <a:rPr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и эффективность коллективных (групповых) форм работы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4. Степень </a:t>
                      </a:r>
                      <a:r>
                        <a:rPr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дисциплинированности, организованности и заинтересованности учащихся в ходе урока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lang="ru-RU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100" b="1" u="sng" kern="1200" cap="all" dirty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содержания деятельности преподавателя и учащихся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1. Научность</a:t>
                      </a: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, доступность и посильность изучаемого материала (формируемых знаний и умений)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2. Актуальность </a:t>
                      </a: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и связь с жизнью (связь теории с практикой)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3. Степень </a:t>
                      </a: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новизны, </a:t>
                      </a:r>
                      <a:r>
                        <a:rPr kumimoji="0" lang="ru-RU" sz="14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проблемности</a:t>
                      </a: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 и привлекательности учебного материала (получаемой учащимися информации)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4. Оптимальность </a:t>
                      </a: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объема предложенного для усвоения материала, а также заданного на дом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10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4525963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 - это, систематически применяемая для решения задач обучения, развития и воспитания учащихся, форма организации деятельности постоянного состава учителей и учащихся в определенный отрезок времени. </a:t>
            </a:r>
          </a:p>
          <a:p>
            <a:pPr lvl="0" eaLnBrk="0" fontAlgn="base" hangingPunct="0"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Урок - это форма организации обучения с группой учащихся одного возраста, постоянного состава, занятие по твердому расписанию. В этой форме представлены все компоненты учебно-воспитательного процесса: цель, содержание, средства, методы, деятельность по организации и управлению и все его дидактические элементы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70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304800"/>
            <a:ext cx="868680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122240"/>
              </p:ext>
            </p:extLst>
          </p:nvPr>
        </p:nvGraphicFramePr>
        <p:xfrm>
          <a:off x="304800" y="533400"/>
          <a:ext cx="8458200" cy="6395632"/>
        </p:xfrm>
        <a:graphic>
          <a:graphicData uri="http://schemas.openxmlformats.org/drawingml/2006/table">
            <a:tbl>
              <a:tblPr firstRow="1" firstCol="1" bandRow="1"/>
              <a:tblGrid>
                <a:gridCol w="365394"/>
                <a:gridCol w="6983091"/>
                <a:gridCol w="1109715"/>
              </a:tblGrid>
              <a:tr h="21595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100" b="1" u="sng" kern="1200" cap="all" dirty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эффективности способов деятельности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Рациональность и эффективность использования времени урока, его темпа, а также оптимальность чередования и смены видов деятельности в ходе урока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целесообразности и эффективности использования наглядности и ТСО на уроке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рациональности и эффективности используемых организационных форм и методов обучения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4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Уровень обратной связи со всеми учащимися в ходе урока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5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Эффективность контроля за работой учащихся и объективность оценки их знаний, умений, навыков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6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эстетического воздействия урока на учащихся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7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соблюдения правил охраны труда и техники безопасности преподавателем и учащимися в ходе урока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5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n-US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100" b="1" u="sng" kern="1200" cap="all" dirty="0" smtClean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100" b="1" u="sng" kern="1200" cap="all" dirty="0">
                          <a:solidFill>
                            <a:schemeClr val="tx2"/>
                          </a:solidFill>
                          <a:effectLst>
                            <a:reflection blurRad="12700" stA="48000" endA="300" endPos="55000" dir="5400000" sy="-9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цели и результатов проведенного урока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17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конкретности, четкости и лаконичности формулировки цели урока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Реальность, целесообразность, сложность и достижимость цели одновременно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обучаемого воздействия урока на учащихся (чему и в какой степени научились)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4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воспитательного воздействия (что воспитывалось и что способствовало воспитанию учащихся и в какой степени)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17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5</a:t>
                      </a:r>
                      <a:endParaRPr kumimoji="0" lang="ru-RU" sz="14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Степень воздействия урока на развитие учащихся (что развивалось и что способствовало их развитию и в какой степени)</a:t>
                      </a: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369" marR="45369" marT="45369" marB="453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4071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1006" y="380999"/>
            <a:ext cx="8839200" cy="605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000" b="1" kern="1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1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Конспект урока по обучению грамоте в 1-м классе (письмо) 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ru-RU" sz="11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(программа под редакцией В.В. Воронковой)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ru-RU" sz="11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Буква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Л.</a:t>
            </a:r>
          </a:p>
          <a:p>
            <a:pPr algn="just">
              <a:spcAft>
                <a:spcPts val="1000"/>
              </a:spcAft>
            </a:pPr>
            <a:r>
              <a:rPr lang="ru-RU" sz="11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11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pPr algn="just">
              <a:spcAft>
                <a:spcPts val="1000"/>
              </a:spcAft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Изучение нового материала</a:t>
            </a:r>
            <a:r>
              <a:rPr lang="ru-RU" sz="11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11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1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11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Образовательные: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познакомить учащихся с письменной буквой Л;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формировать графический навык письма буквы Л.</a:t>
            </a:r>
          </a:p>
          <a:p>
            <a:pPr algn="just">
              <a:spcAft>
                <a:spcPts val="1000"/>
              </a:spcAft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Коррекционно-развивающие: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корригировать и развивать пространственную ориентировку;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развивать мелкую моторику кисти рук;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развивать навык самоконтроля.</a:t>
            </a:r>
          </a:p>
          <a:p>
            <a:pPr algn="just">
              <a:spcAft>
                <a:spcPts val="1000"/>
              </a:spcAft>
            </a:pP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Воспитательные: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воспитывать положительную мотивацию к процессу обучения.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ru-RU" sz="11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Оборудование</a:t>
            </a:r>
          </a:p>
          <a:p>
            <a:pPr algn="just">
              <a:spcAft>
                <a:spcPts val="1000"/>
              </a:spcAft>
            </a:pP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Бархатная бумага, образцы написания элементов буквы и целой буквы, карточки для штриховки, кассы букв для индивидуальной и фронтальной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37018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304800"/>
            <a:ext cx="77944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Ход урока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Организация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начала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урока</a:t>
            </a:r>
          </a:p>
          <a:p>
            <a:pPr marL="228600" indent="-228600">
              <a:buAutoNum type="arabicPeriod"/>
            </a:pPr>
            <a:endParaRPr lang="ru-RU" sz="1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Настрой учащихся на работу, проверка готовности к уроку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.</a:t>
            </a:r>
          </a:p>
          <a:p>
            <a:endParaRPr lang="ru-RU" sz="1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Дидактическая игра.</a:t>
            </a:r>
          </a:p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Сядет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тот, у кого в имени есть буква Л.</a:t>
            </a:r>
          </a:p>
          <a:p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Сядет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тот, у кого на парте лежит картинка и в названии этого предмета есть буква Л.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2. Изучение нового материала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а) Актуализация знаний учащихся.</a:t>
            </a:r>
          </a:p>
          <a:p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Какую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букву мы изучали на прошлом уроке?</a:t>
            </a:r>
          </a:p>
          <a:p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Найдите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эту букву в кассе букв (работа проходит на рабочих местах и у доски). 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б) Показ, рассматривание и изучение письменной буквы Л (изучение большой и маленькой буквы проходит параллельно).</a:t>
            </a:r>
          </a:p>
          <a:p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Из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скольких элементов состоит буква?</a:t>
            </a:r>
          </a:p>
          <a:p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Как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называются эти элементы?</a:t>
            </a:r>
          </a:p>
          <a:p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Обведем 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букву пальчиком в воздухе. Обведем букву на бархатной бумаге.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в) Пальчиковая гимнастика.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г) Письмо элементов буквы Л с опорой на индивидуальные образцы, образец на доске и показ учителя. Работа в тетрадях и у доски.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д) Письмо буквы Л целиком с опорой на индивидуальные образцы, образец на доске и показ учителя. Работа в тетрадях и у доски.</a:t>
            </a:r>
          </a:p>
          <a:p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   </a:t>
            </a:r>
            <a:r>
              <a:rPr lang="ru-RU" sz="1200" b="1" i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Физминутка</a:t>
            </a:r>
            <a:endParaRPr lang="ru-RU" sz="12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  <a:p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Буквой Л поставим ноги,</a:t>
            </a:r>
          </a:p>
          <a:p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Словно в пляске руки в боки.</a:t>
            </a:r>
          </a:p>
          <a:p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Наклонились влево, вправо.</a:t>
            </a:r>
          </a:p>
          <a:p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Получается исправно.</a:t>
            </a:r>
          </a:p>
          <a:p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Влево, вправо, влево, вправо. </a:t>
            </a:r>
          </a:p>
        </p:txBody>
      </p:sp>
    </p:spTree>
    <p:extLst>
      <p:ext uri="{BB962C8B-B14F-4D97-AF65-F5344CB8AC3E}">
        <p14:creationId xmlns:p14="http://schemas.microsoft.com/office/powerpoint/2010/main" xmlns="" val="17517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048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3. Закрепление материала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а) Штриховка. Дети штрихуют мелками изображение луны на картонках. Составление схемы слова, выделение первого звука, обозначение его буквой. Выделение первого слога в слове и запись слога в тетради.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б) Запись слогов. Работа с кассой букв.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Нахождение в кассе букв буквы Л, выкладывание буквы. Составление и запись слогов ла,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ло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лу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, ал,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ол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, ул. Работа проводится в тетрадях и у доски.</a:t>
            </a:r>
          </a:p>
          <a:p>
            <a:pPr marL="0" indent="0">
              <a:buNone/>
            </a:pPr>
            <a:r>
              <a:rPr lang="ru-RU" sz="14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Физминутка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Упражнения на расслабление кистей рук, плечевого пояса, глаз.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4. Подведение итогов урока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Какую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букву учились писать на уроке?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Из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скольких элементов состоит эта буква?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• Как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называются эти элементы?</a:t>
            </a:r>
          </a:p>
        </p:txBody>
      </p:sp>
    </p:spTree>
    <p:extLst>
      <p:ext uri="{BB962C8B-B14F-4D97-AF65-F5344CB8AC3E}">
        <p14:creationId xmlns:p14="http://schemas.microsoft.com/office/powerpoint/2010/main" xmlns="" val="111830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76800" y="457200"/>
            <a:ext cx="3886200" cy="334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 обеду тяжелеет голова,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Но вечером готовьтесь, как Буденный,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Прорваться сквозь тетрадные заслоны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 отразить атаку «Дома-два». </a:t>
            </a:r>
          </a:p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А ночью в караул идти опять: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 окоп прицельно сыплются шпаргалки,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И едет танк директора с мигалкой…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Звонок будильника – пора вставать! </a:t>
            </a:r>
          </a:p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Вы постоянно на передовой,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Привыкли уши к громким канонадам,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Шинель в мелу – пока не до парадов!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Но вы давно поладили с судьбой. </a:t>
            </a:r>
          </a:p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Учителя – герои наших дней,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Бойцы могучей Армии Спасения!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Участники великого сраженья </a:t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За наших подрастающих детей.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533400"/>
            <a:ext cx="3581400" cy="322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Вы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постоянно на передовой,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На самом стыке будущего с прошлым,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Добра со злом, возвышенного – с пошлым,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А завтра снова предстоит незримый бой: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Очередной опасный марш-бросок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Под бомбами невежества и лени,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На мыс любви, добра и вдохновенья –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От бездн отчаянья на волосок…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Под грудью вечно амбразура дзота,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А в дзоте – неокрепшие умы,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Вы день за днем горите на работе,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Спасая их от 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неученья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Verdana"/>
                <a:ea typeface="Times New Roman"/>
                <a:cs typeface="Times New Roman"/>
              </a:rPr>
              <a:t> тьмы. </a:t>
            </a:r>
            <a:endParaRPr lang="ru-RU" sz="1400" dirty="0">
              <a:solidFill>
                <a:schemeClr val="accent6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C:\Users\User\Desktop\Олечка\все фотки\мои 1-4\WP_20160901_11_21_46_P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3505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Олечка\все фотки\мои 1-4\WP_20150506_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657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09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9906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cap="none" dirty="0">
                <a:solidFill>
                  <a:prstClr val="black"/>
                </a:solidFill>
                <a:effectLst/>
                <a:latin typeface="Franklin Gothic Book"/>
                <a:ea typeface="+mn-ea"/>
                <a:cs typeface="+mn-cs"/>
              </a:rPr>
              <a:t> </a:t>
            </a:r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Один из выдающихся деятелей отечественной педагогики, наш современник Мирза </a:t>
            </a:r>
            <a:r>
              <a:rPr lang="ru-RU" sz="2000" dirty="0" err="1">
                <a:latin typeface="Times New Roman" pitchFamily="18" charset="0"/>
                <a:ea typeface="+mn-ea"/>
                <a:cs typeface="Times New Roman" pitchFamily="18" charset="0"/>
              </a:rPr>
              <a:t>Исмаилович</a:t>
            </a:r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+mn-ea"/>
                <a:cs typeface="Times New Roman" pitchFamily="18" charset="0"/>
              </a:rPr>
              <a:t>Махмутов</a:t>
            </a:r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 широко известен в России и за рубежом как учёный, автор более 500 научных работ по лингвистике и педагогике, государственный, общественный деятель.</a:t>
            </a:r>
            <a:b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743200" y="1371601"/>
            <a:ext cx="62484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  <p:pic>
        <p:nvPicPr>
          <p:cNvPr id="1027" name="Picture 3" descr="C:\Users\User\Desktop\mahmutov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66056"/>
            <a:ext cx="2073275" cy="316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67000" y="1466056"/>
            <a:ext cx="5867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«Урок есть основная форма движения обучения, определяемая содержанием, принципами и методами обучения, планируемая и регулируемая учителем в определенных пространственно-временных границах и осуществляемая совокупным субъектом — учителем и учащимися» — первый аспект.</a:t>
            </a:r>
            <a:b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«Урок — это динамичная и вариативная форма организации процесса целенаправленного взаимодействия (деятельностей и общения) определенного состава учителей (преподавателей) и учащихся, включающая содержание, формы, методы и средства обучения и систематически применяемая (в одинаковые отрезки времени) для решения задач образования, развития и воспитания в процессе обучения» — второй аспект.</a:t>
            </a:r>
            <a:b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8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Урок— это педагогическое произведение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связи с этим следует определиться и с основными правилами, предписаниями и нормами, которые следует соблюдать при организации проведения урока. К ним можно отнести: дидактические правила построения урока, воспитывающий и развивающий характер обучения; учитывать психологические аспекты урока, особенности педагогического общения с учащимися, соблюдать этические нормы взаимоотношений, укреплять основы педагогического сотрудничества; постоянно совершенствовать организацию и управление учебной деятельностью, соблюдать санитарно-гигиенические нормы и эстетические основы урока.</a:t>
            </a:r>
          </a:p>
          <a:p>
            <a:pPr marL="0" indent="0">
              <a:buNone/>
            </a:pP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Коррекционно-развивающие уроки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это уроки, в ходе которых происходит отработка учебной информации с позиции максимальной активности работы всех анализаторов и психических функций каждого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ученика. </a:t>
            </a:r>
            <a:r>
              <a:rPr lang="ru-RU" sz="1800" cap="all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800" cap="all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3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User\Desktop\popov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342" y="1447800"/>
            <a:ext cx="1600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1006" y="2819400"/>
            <a:ext cx="175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Ст.преподаватель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кафедры коррекционной педагогики и специальной психологии Красноярского краевого ИПК и ПП работников образовании Попов В. 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74193" y="304800"/>
            <a:ext cx="6934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Общедидактические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требования</a:t>
            </a: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:</a:t>
            </a:r>
            <a:endParaRPr lang="ru-RU" sz="14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1. Учитель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должен владеть учебным предметом, методами обучения.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2, Урок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должен быть воспитывающим и развивающим.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3 .На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каждом уроке должна вестись коррекционно-развивающая работа.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4. Излагаемый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материал должен быть научным, достоверным, доступным, должен быть связан с жизнью и опираться на прошлый опыт детей.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5. На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каждом уроке должен осуществляться индивидуально-дифференцированный подход к учащимся.</a:t>
            </a:r>
          </a:p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6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. На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уроке должны осуществляться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межпредметные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связи.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7. Урок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должен быть оснащен: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техническими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средствами обучения;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дидактическим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материалом (таблицы, карты, иллюстрации, тесты, схемы, алгоритмами рассуждений, перфокарты,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перфоконверты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и т.п.);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весь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материал должен соотноситься с уровнем развития ребенка, связываться с логикой урока.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8. На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уроке должны осуществляться инновационные процессы.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9. Необходимо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введение в обучение компьютеров.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10. На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уроке должен строго соблюдаться охранительный режим: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проведение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физминуток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 (начальная школа – 2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физминутки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, старшая школа – 1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физминутка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соответствие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мебели возрасту детей;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соответствие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дидактического материала по размеру и цвету;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соответствие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учебной нагрузки возрасту ребенка;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соблюдение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санитарно-гигиенических требований.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11. Урок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должен способствовать решению основных задач, стоящих перед школой: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оказывать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всестороннюю педагогическую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поддержку ребенку с ОВЗ;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NSimSun" pitchFamily="49" charset="-122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способствовать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NSimSun" pitchFamily="49" charset="-122"/>
                <a:cs typeface="Times New Roman" pitchFamily="18" charset="0"/>
              </a:rPr>
              <a:t>социальной адаптации аномально развивающегося ребенка.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8019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6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Times New Roman" pitchFamily="18" charset="0"/>
              </a:rPr>
              <a:t>Специальные требования</a:t>
            </a:r>
            <a:r>
              <a:rPr lang="ru-RU" sz="2600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Times New Roman" pitchFamily="18" charset="0"/>
              </a:rPr>
              <a:t/>
            </a:r>
            <a:br>
              <a:rPr lang="ru-RU" sz="2600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Times New Roman" pitchFamily="18" charset="0"/>
              </a:rPr>
            </a:br>
            <a:r>
              <a:rPr lang="ru-RU" dirty="0">
                <a:cs typeface="Times New Roman" pitchFamily="18" charset="0"/>
              </a:rPr>
              <a:t/>
            </a:r>
            <a:br>
              <a:rPr lang="ru-RU" dirty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b="1" dirty="0" smtClean="0"/>
              <a:t>Замедленность </a:t>
            </a:r>
            <a:r>
              <a:rPr lang="ru-RU" b="1" dirty="0"/>
              <a:t>темпа обучения, что соответствует замедленности протекания психических процессов;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/>
              <a:t>Упрощение структуры ЗУН в соответствии с психофизическими возможностями ученика;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/>
              <a:t>Осуществление повторности при обучении на всех этапах и звеньях урока;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/>
              <a:t>Максимальная опора на чувственный опыт ребенка, что обусловлено конкретностью мышления ребенка;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/>
              <a:t>Максимальная опора на практическую деятельность и опыт ученика; опора на более развитые способности ребенка;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/>
              <a:t>Осуществление дифференцированного руководства учебной деятельностью ребенка, предусматривающего проектирование, направление и регулирование, а вместе с тем и исправление действий учащихся членением целостной  деятельности на отдельные части, операции и др.</a:t>
            </a:r>
          </a:p>
          <a:p>
            <a:pPr>
              <a:buFont typeface="Arial" pitchFamily="34" charset="0"/>
              <a:buChar char="•"/>
              <a:defRPr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86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ea typeface="+mn-ea"/>
                <a:cs typeface="Times New Roman" pitchFamily="18" charset="0"/>
              </a:rPr>
              <a:t>Оптимальные условия для организации деятельности учащихся на уроке заключается в следующем: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2000" b="1" dirty="0">
                <a:cs typeface="Times New Roman" pitchFamily="18" charset="0"/>
              </a:rPr>
              <a:t>- рациональная дозировка на </a:t>
            </a:r>
            <a:r>
              <a:rPr lang="ru-RU" sz="2000" b="1" dirty="0" smtClean="0">
                <a:cs typeface="Times New Roman" pitchFamily="18" charset="0"/>
              </a:rPr>
              <a:t>уроке содержания </a:t>
            </a:r>
            <a:r>
              <a:rPr lang="ru-RU" sz="2000" b="1" dirty="0">
                <a:cs typeface="Times New Roman" pitchFamily="18" charset="0"/>
              </a:rPr>
              <a:t>учебного материала;</a:t>
            </a:r>
          </a:p>
          <a:p>
            <a:pPr>
              <a:buNone/>
            </a:pPr>
            <a:r>
              <a:rPr lang="ru-RU" sz="2000" b="1" dirty="0">
                <a:cs typeface="Times New Roman" pitchFamily="18" charset="0"/>
              </a:rPr>
              <a:t>- выбор цели и средств ее достижения;</a:t>
            </a:r>
          </a:p>
          <a:p>
            <a:pPr>
              <a:buNone/>
            </a:pPr>
            <a:r>
              <a:rPr lang="ru-RU" sz="2000" b="1" dirty="0">
                <a:cs typeface="Times New Roman" pitchFamily="18" charset="0"/>
              </a:rPr>
              <a:t>- регулирование действий учеников; </a:t>
            </a:r>
          </a:p>
          <a:p>
            <a:pPr>
              <a:buNone/>
            </a:pPr>
            <a:r>
              <a:rPr lang="ru-RU" sz="2000" b="1" dirty="0">
                <a:cs typeface="Times New Roman" pitchFamily="18" charset="0"/>
              </a:rPr>
              <a:t> - побуждение  учащихся к деятельности на уроке;</a:t>
            </a:r>
          </a:p>
          <a:p>
            <a:pPr>
              <a:buNone/>
            </a:pPr>
            <a:r>
              <a:rPr lang="ru-RU" sz="2000" b="1" dirty="0">
                <a:cs typeface="Times New Roman" pitchFamily="18" charset="0"/>
              </a:rPr>
              <a:t>- развитие интереса к уроку; </a:t>
            </a:r>
          </a:p>
          <a:p>
            <a:pPr>
              <a:buNone/>
            </a:pPr>
            <a:r>
              <a:rPr lang="ru-RU" sz="2000" b="1" dirty="0" smtClean="0">
                <a:cs typeface="Times New Roman" pitchFamily="18" charset="0"/>
              </a:rPr>
              <a:t>- </a:t>
            </a:r>
            <a:r>
              <a:rPr lang="ru-RU" sz="2000" b="1" dirty="0">
                <a:cs typeface="Times New Roman" pitchFamily="18" charset="0"/>
              </a:rPr>
              <a:t>чередование труда и отдыха.</a:t>
            </a:r>
          </a:p>
          <a:p>
            <a:pPr>
              <a:lnSpc>
                <a:spcPct val="80000"/>
              </a:lnSpc>
              <a:buNone/>
            </a:pPr>
            <a:endParaRPr lang="ru-RU" sz="2000" b="1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97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700" b="1" dirty="0">
                <a:solidFill>
                  <a:srgbClr val="4E3B30"/>
                </a:solidFill>
                <a:latin typeface="+mn-lt"/>
                <a:ea typeface="+mn-ea"/>
                <a:cs typeface="+mn-cs"/>
              </a:rPr>
              <a:t>При подготовке к уроку следует продумать: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Тему урока.</a:t>
            </a:r>
          </a:p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Тип урока.</a:t>
            </a:r>
          </a:p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Основную цель урока.</a:t>
            </a:r>
          </a:p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Задачи урока (образовательные, коррекционно-развивающие, воспитательные).</a:t>
            </a:r>
          </a:p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Как все этапы урока будут работать на достижение главной цели урока.</a:t>
            </a:r>
          </a:p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Формы и методы обучения.</a:t>
            </a:r>
          </a:p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Оценку деятельности учащихся.</a:t>
            </a:r>
          </a:p>
          <a:p>
            <a:pPr lvl="0">
              <a:buClrTx/>
              <a:buSzTx/>
              <a:buFont typeface="Arial" pitchFamily="34" charset="0"/>
              <a:buChar char="•"/>
              <a:defRPr/>
            </a:pPr>
            <a:r>
              <a:rPr lang="ru-RU" sz="17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Анализ урока.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05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400" y="533400"/>
            <a:ext cx="4648200" cy="457200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4E3B30"/>
                </a:solidFill>
                <a:latin typeface="+mn-lt"/>
                <a:ea typeface="+mn-ea"/>
                <a:cs typeface="+mn-cs"/>
              </a:rPr>
              <a:t>Типы уроков (стандартные)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219200"/>
            <a:ext cx="3886200" cy="2286000"/>
          </a:xfrm>
        </p:spPr>
      </p:pic>
      <p:sp>
        <p:nvSpPr>
          <p:cNvPr id="5" name="Прямоугольник 4"/>
          <p:cNvSpPr/>
          <p:nvPr/>
        </p:nvSpPr>
        <p:spPr>
          <a:xfrm>
            <a:off x="4343400" y="990600"/>
            <a:ext cx="358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5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1600" b="1" dirty="0">
                <a:solidFill>
                  <a:srgbClr val="4E3B30"/>
                </a:solidFill>
              </a:rPr>
              <a:t>Изучение нового материала</a:t>
            </a:r>
          </a:p>
          <a:p>
            <a:pPr marL="342900" lvl="0" indent="-342900">
              <a:spcBef>
                <a:spcPct val="5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1600" b="1" dirty="0">
                <a:solidFill>
                  <a:srgbClr val="4E3B30"/>
                </a:solidFill>
              </a:rPr>
              <a:t>Формирование и закрепление знаний</a:t>
            </a:r>
          </a:p>
          <a:p>
            <a:pPr marL="342900" lvl="0" indent="-342900">
              <a:spcBef>
                <a:spcPct val="5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1600" b="1" dirty="0">
                <a:solidFill>
                  <a:srgbClr val="4E3B30"/>
                </a:solidFill>
              </a:rPr>
              <a:t>Обобщение и систематизация знаний</a:t>
            </a:r>
          </a:p>
          <a:p>
            <a:pPr marL="342900" lvl="0" indent="-342900">
              <a:spcBef>
                <a:spcPct val="5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1600" b="1" dirty="0">
                <a:solidFill>
                  <a:srgbClr val="4E3B30"/>
                </a:solidFill>
              </a:rPr>
              <a:t>Проверка и оценка знаний</a:t>
            </a:r>
          </a:p>
          <a:p>
            <a:pPr marL="342900" lvl="0" indent="-342900">
              <a:spcBef>
                <a:spcPct val="5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1600" b="1" dirty="0">
                <a:solidFill>
                  <a:srgbClr val="4E3B30"/>
                </a:solidFill>
              </a:rPr>
              <a:t>Комбинированный урок</a:t>
            </a:r>
          </a:p>
        </p:txBody>
      </p:sp>
      <p:pic>
        <p:nvPicPr>
          <p:cNvPr id="3075" name="Picture 3" descr="C:\Users\User\Desktop\Олечка\все фотки\интернат\WP_20160311_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86200"/>
            <a:ext cx="3657600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4286256"/>
            <a:ext cx="317368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Типыуроков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(нестандартные)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Урок–игра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Урок–соревнование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Урок–сказка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Урок–экскурсия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Урок–диалог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Практическиезанятия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3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2186</Words>
  <Application>Microsoft Office PowerPoint</Application>
  <PresentationFormat>Экран (4:3)</PresentationFormat>
  <Paragraphs>256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Методические рекомендации учителю, работающему по адаптированной образовательной программе для детей с нарушением интеллекта.     Подготовила: учитель начальных классов, высшей квалификационной категории О.Л.Дарбазова </vt:lpstr>
      <vt:lpstr>Слайд 2</vt:lpstr>
      <vt:lpstr> Один из выдающихся деятелей отечественной педагогики, наш современник Мирза Исмаилович Махмутов широко известен в России и за рубежом как учёный, автор более 500 научных работ по лингвистике и педагогике, государственный, общественный деятель. </vt:lpstr>
      <vt:lpstr>Урок— это педагогическое произведение</vt:lpstr>
      <vt:lpstr>Слайд 5</vt:lpstr>
      <vt:lpstr>Специальные требования  </vt:lpstr>
      <vt:lpstr>Оптимальные условия для организации деятельности учащихся на уроке заключается в следующем:</vt:lpstr>
      <vt:lpstr>При подготовке к уроку следует продумать:</vt:lpstr>
      <vt:lpstr>Типы уроков (стандартные)</vt:lpstr>
      <vt:lpstr>Примерная структура комбинированного урока</vt:lpstr>
      <vt:lpstr>Слайд 11</vt:lpstr>
      <vt:lpstr>Общеобразовательная</vt:lpstr>
      <vt:lpstr>Коррекционно-развивающая задача </vt:lpstr>
      <vt:lpstr>Слайд 14</vt:lpstr>
      <vt:lpstr>Слайд 15</vt:lpstr>
      <vt:lpstr>Классификация методов  (по источнику знаний) </vt:lpstr>
      <vt:lpstr>Этапы урока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55</cp:revision>
  <dcterms:created xsi:type="dcterms:W3CDTF">2006-08-16T00:00:00Z</dcterms:created>
  <dcterms:modified xsi:type="dcterms:W3CDTF">2017-10-03T05:40:23Z</dcterms:modified>
</cp:coreProperties>
</file>