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256" r:id="rId2"/>
    <p:sldId id="268" r:id="rId3"/>
    <p:sldId id="314" r:id="rId4"/>
    <p:sldId id="315" r:id="rId5"/>
    <p:sldId id="317" r:id="rId6"/>
    <p:sldId id="316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05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66"/>
    <a:srgbClr val="FF9933"/>
    <a:srgbClr val="C2FFF0"/>
    <a:srgbClr val="800000"/>
    <a:srgbClr val="00002A"/>
    <a:srgbClr val="003300"/>
    <a:srgbClr val="006600"/>
    <a:srgbClr val="FF9900"/>
    <a:srgbClr val="3366CC"/>
    <a:srgbClr val="00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00" autoAdjust="0"/>
    <p:restoredTop sz="88722" autoAdjust="0"/>
  </p:normalViewPr>
  <p:slideViewPr>
    <p:cSldViewPr>
      <p:cViewPr varScale="1">
        <p:scale>
          <a:sx n="92" d="100"/>
          <a:sy n="92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BE30D2-3AB3-477B-B3EA-35E8D5DB28B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5346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E2E768-71A5-4106-85F3-E0CE9872F5EF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Пояснить про букву</a:t>
            </a:r>
            <a:r>
              <a:rPr lang="ru-RU" baseline="0" dirty="0"/>
              <a:t> ПСИ: лекция – основы психологии. Вообще, по-моему, имеет смысл вести интерактивно: что-то они наверняка знают, слышали, помнят… Про более или менее очевидные вещи – спрашивать. Например, что такое «целостность восприятия?», «чем ощущение отличается от восприятия», «что такое кратковременная, долговременная память»… и т.д.)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839361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D4EB0E-614A-4D1A-B5D1-91885385F311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601107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D4EB0E-614A-4D1A-B5D1-91885385F311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Мы</a:t>
            </a:r>
            <a:r>
              <a:rPr lang="ru-RU" baseline="0" dirty="0"/>
              <a:t> говорим о познавательных процессах, но сфера психических процессов значительно шире: есть еще и эмоционально-волевая сфера, которая оказывает существенное влияние на протекание познавательных процессов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327991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D4EB0E-614A-4D1A-B5D1-91885385F311}" type="slidenum">
              <a:rPr lang="ru-RU"/>
              <a:pPr/>
              <a:t>12</a:t>
            </a:fld>
            <a:endParaRPr lang="ru-RU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03307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D4EB0E-614A-4D1A-B5D1-91885385F311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468278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D4EB0E-614A-4D1A-B5D1-91885385F311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Мы</a:t>
            </a:r>
            <a:r>
              <a:rPr lang="ru-RU" baseline="0" dirty="0"/>
              <a:t> говорим о познавательных процессах, но сфера психических процессов значительно шире: есть еще и эмоционально-волевая сфера, которая оказывает существенное влияние на протекание познавательных процессов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340162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F932A7-CF7F-4BCF-87B1-1D765047E0CB}" type="slidenum">
              <a:rPr lang="ru-RU">
                <a:solidFill>
                  <a:srgbClr val="000000"/>
                </a:solidFill>
              </a:rPr>
              <a:pPr/>
              <a:t>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9709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D4EB0E-614A-4D1A-B5D1-91885385F311}" type="slidenum">
              <a:rPr lang="ru-RU"/>
              <a:pPr/>
              <a:t>2</a:t>
            </a:fld>
            <a:endParaRPr lang="ru-RU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Мы</a:t>
            </a:r>
            <a:r>
              <a:rPr lang="ru-RU" baseline="0" dirty="0"/>
              <a:t> говорим о познавательных процессах, но сфера психических процессов значительно шире: есть еще и эмоционально-волевая сфера, которая оказывает существенное влияние на протекание познавательных процессов… Кстати: разные зоны мозга отвечают за разные познавательные и эмоционально-волевые процессы. А так как мозг – сетка нейронов, то и взаимовлияние психических процессов очень велико.</a:t>
            </a:r>
          </a:p>
          <a:p>
            <a:r>
              <a:rPr lang="ru-RU" baseline="0" dirty="0"/>
              <a:t>Кроме того на все познавательные процессы и эффективность их протекания влияет РЕЧЬ!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52472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D4EB0E-614A-4D1A-B5D1-91885385F311}" type="slidenum">
              <a:rPr lang="ru-RU"/>
              <a:pPr/>
              <a:t>3</a:t>
            </a:fld>
            <a:endParaRPr lang="ru-RU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3101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D4EB0E-614A-4D1A-B5D1-91885385F311}" type="slidenum">
              <a:rPr lang="ru-RU"/>
              <a:pPr/>
              <a:t>4</a:t>
            </a:fld>
            <a:endParaRPr lang="ru-RU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87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D4EB0E-614A-4D1A-B5D1-91885385F311}" type="slidenum">
              <a:rPr lang="ru-RU"/>
              <a:pPr/>
              <a:t>5</a:t>
            </a:fld>
            <a:endParaRPr lang="ru-RU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90781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D4EB0E-614A-4D1A-B5D1-91885385F311}" type="slidenum">
              <a:rPr lang="ru-RU"/>
              <a:pPr/>
              <a:t>6</a:t>
            </a:fld>
            <a:endParaRPr lang="ru-RU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20666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D4EB0E-614A-4D1A-B5D1-91885385F311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03042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D4EB0E-614A-4D1A-B5D1-91885385F311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147716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D4EB0E-614A-4D1A-B5D1-91885385F311}" type="slidenum">
              <a:rPr lang="ru-RU"/>
              <a:pPr/>
              <a:t>9</a:t>
            </a:fld>
            <a:endParaRPr lang="ru-RU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55610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77025" y="374650"/>
            <a:ext cx="2141538" cy="57546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0825" y="374650"/>
            <a:ext cx="6273800" cy="57546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084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5213" y="1600200"/>
            <a:ext cx="38100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640007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>
              <a:solidFill>
                <a:schemeClr val="bg1"/>
              </a:solidFill>
              <a:cs typeface="DejaVu Sans" pitchFamily="34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03724" y="6477000"/>
            <a:ext cx="8440275" cy="381000"/>
          </a:xfrm>
          <a:prstGeom prst="rect">
            <a:avLst/>
          </a:prstGeom>
          <a:solidFill>
            <a:srgbClr val="640007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1400" b="1" dirty="0">
                <a:solidFill>
                  <a:schemeClr val="bg1"/>
                </a:solidFill>
                <a:cs typeface="DejaVu Sans" pitchFamily="34" charset="2"/>
              </a:rPr>
              <a:t>	</a:t>
            </a:r>
            <a:r>
              <a:rPr lang="ru-RU" sz="1400" b="1" baseline="0" dirty="0">
                <a:solidFill>
                  <a:schemeClr val="bg1"/>
                </a:solidFill>
                <a:cs typeface="DejaVu Sans" pitchFamily="34" charset="2"/>
              </a:rPr>
              <a:t>   ДПО ЯО «</a:t>
            </a:r>
            <a:r>
              <a:rPr lang="ru-RU" sz="1400" b="1" dirty="0">
                <a:solidFill>
                  <a:schemeClr val="bg1"/>
                </a:solidFill>
                <a:cs typeface="DejaVu Sans" pitchFamily="34" charset="2"/>
              </a:rPr>
              <a:t>Институт развития образования			</a:t>
            </a:r>
            <a:r>
              <a:rPr lang="ru-RU" sz="1400" b="1" baseline="0" dirty="0">
                <a:solidFill>
                  <a:schemeClr val="bg1"/>
                </a:solidFill>
                <a:cs typeface="DejaVu Sans" pitchFamily="34" charset="2"/>
              </a:rPr>
              <a:t>2016 г.</a:t>
            </a:r>
            <a:endParaRPr lang="ru-RU" sz="1400" b="1" dirty="0">
              <a:solidFill>
                <a:schemeClr val="bg1"/>
              </a:solidFill>
              <a:cs typeface="DejaVu Sans" pitchFamily="34" charset="2"/>
            </a:endParaRPr>
          </a:p>
        </p:txBody>
      </p:sp>
      <p:sp>
        <p:nvSpPr>
          <p:cNvPr id="11878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0813" cy="452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Четвертый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11878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374650"/>
            <a:ext cx="8567738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43026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ГОУ</a:t>
            </a:r>
            <a:r>
              <a:rPr lang="ru-RU" sz="1400" b="1" baseline="0" dirty="0">
                <a:solidFill>
                  <a:schemeClr val="bg1"/>
                </a:solidFill>
              </a:rPr>
              <a:t> ЯО  специальная (коррекционная) общеобразовательная школа-интернат  № 9</a:t>
            </a:r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129337"/>
            <a:ext cx="703725" cy="7037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640007"/>
          </a:solidFill>
          <a:latin typeface="+mj-lt"/>
          <a:ea typeface="+mj-ea"/>
          <a:cs typeface="+mj-cs"/>
        </a:defRPr>
      </a:lvl1pPr>
      <a:lvl2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640007"/>
          </a:solidFill>
          <a:latin typeface="Arial Black" pitchFamily="34" charset="0"/>
          <a:ea typeface="DejaVu Sans" pitchFamily="34" charset="2"/>
          <a:cs typeface="Arial" pitchFamily="34" charset="0"/>
        </a:defRPr>
      </a:lvl2pPr>
      <a:lvl3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640007"/>
          </a:solidFill>
          <a:latin typeface="Arial Black" pitchFamily="34" charset="0"/>
          <a:ea typeface="DejaVu Sans" pitchFamily="34" charset="2"/>
          <a:cs typeface="Arial" pitchFamily="34" charset="0"/>
        </a:defRPr>
      </a:lvl3pPr>
      <a:lvl4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640007"/>
          </a:solidFill>
          <a:latin typeface="Arial Black" pitchFamily="34" charset="0"/>
          <a:ea typeface="DejaVu Sans" pitchFamily="34" charset="2"/>
          <a:cs typeface="Arial" pitchFamily="34" charset="0"/>
        </a:defRPr>
      </a:lvl4pPr>
      <a:lvl5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640007"/>
          </a:solidFill>
          <a:latin typeface="Arial Black" pitchFamily="34" charset="0"/>
          <a:ea typeface="DejaVu Sans" pitchFamily="34" charset="2"/>
          <a:cs typeface="Arial" pitchFamily="34" charset="0"/>
        </a:defRPr>
      </a:lvl5pPr>
      <a:lvl6pPr marL="4572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640007"/>
          </a:solidFill>
          <a:latin typeface="Arial Black" pitchFamily="34" charset="0"/>
          <a:ea typeface="DejaVu Sans" pitchFamily="34" charset="2"/>
          <a:cs typeface="Arial" pitchFamily="34" charset="0"/>
        </a:defRPr>
      </a:lvl6pPr>
      <a:lvl7pPr marL="9144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640007"/>
          </a:solidFill>
          <a:latin typeface="Arial Black" pitchFamily="34" charset="0"/>
          <a:ea typeface="DejaVu Sans" pitchFamily="34" charset="2"/>
          <a:cs typeface="Arial" pitchFamily="34" charset="0"/>
        </a:defRPr>
      </a:lvl7pPr>
      <a:lvl8pPr marL="1371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640007"/>
          </a:solidFill>
          <a:latin typeface="Arial Black" pitchFamily="34" charset="0"/>
          <a:ea typeface="DejaVu Sans" pitchFamily="34" charset="2"/>
          <a:cs typeface="Arial" pitchFamily="34" charset="0"/>
        </a:defRPr>
      </a:lvl8pPr>
      <a:lvl9pPr marL="18288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640007"/>
          </a:solidFill>
          <a:latin typeface="Arial Black" pitchFamily="34" charset="0"/>
          <a:ea typeface="DejaVu Sans" pitchFamily="34" charset="2"/>
          <a:cs typeface="Arial" pitchFamily="34" charset="0"/>
        </a:defRPr>
      </a:lvl9pPr>
    </p:titleStyle>
    <p:bodyStyle>
      <a:lvl1pPr marL="342900" indent="-3429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8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8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8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8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484784"/>
            <a:ext cx="2761299" cy="2880320"/>
          </a:xfrm>
          <a:prstGeom prst="rect">
            <a:avLst/>
          </a:prstGeom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9792" y="620688"/>
            <a:ext cx="6264696" cy="5088632"/>
          </a:xfrm>
        </p:spPr>
        <p:txBody>
          <a:bodyPr/>
          <a:lstStyle/>
          <a:p>
            <a:r>
              <a:rPr lang="ru-RU" sz="4000" dirty="0"/>
              <a:t>Особенности основных</a:t>
            </a:r>
            <a:br>
              <a:rPr lang="ru-RU" sz="4000" dirty="0"/>
            </a:br>
            <a:r>
              <a:rPr lang="ru-RU" sz="4000" dirty="0"/>
              <a:t>познавательных</a:t>
            </a:r>
            <a:br>
              <a:rPr lang="ru-RU" sz="4000" dirty="0"/>
            </a:br>
            <a:r>
              <a:rPr lang="ru-RU" sz="4000" dirty="0"/>
              <a:t>процессов </a:t>
            </a:r>
            <a:r>
              <a:rPr lang="ru-RU" sz="4000" dirty="0" smtClean="0"/>
              <a:t>детей с умственной отсталостью</a:t>
            </a:r>
            <a:endParaRPr lang="ru-RU" sz="4000" i="1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664"/>
            <a:ext cx="9144000" cy="792088"/>
          </a:xfrm>
        </p:spPr>
        <p:txBody>
          <a:bodyPr/>
          <a:lstStyle/>
          <a:p>
            <a:r>
              <a:rPr lang="ru-RU" sz="2800" dirty="0"/>
              <a:t>Особенности памяти</a:t>
            </a:r>
            <a:br>
              <a:rPr lang="ru-RU" sz="2800" dirty="0"/>
            </a:br>
            <a:r>
              <a:rPr lang="ru-RU" sz="2800" dirty="0"/>
              <a:t>умственно-отсталых детей</a:t>
            </a:r>
            <a:endParaRPr lang="ru-RU" sz="28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95536" y="1381714"/>
            <a:ext cx="4248472" cy="503588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rgbClr val="0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Замедленность запоминания</a:t>
            </a:r>
            <a:endParaRPr kumimoji="0" lang="ru-RU" sz="1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187623" y="5242148"/>
            <a:ext cx="7757509" cy="113918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b="1" i="1" dirty="0">
                <a:solidFill>
                  <a:srgbClr val="C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сочетать при изучении нового материала предъявление </a:t>
            </a:r>
            <a:r>
              <a:rPr lang="ru-RU" b="1" i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наглядных пособий </a:t>
            </a:r>
            <a:r>
              <a:rPr lang="ru-RU" b="1" i="1" dirty="0">
                <a:solidFill>
                  <a:srgbClr val="C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 отвлеченными </a:t>
            </a:r>
            <a:r>
              <a:rPr lang="ru-RU" b="1" i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словесными объяснениями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обучение</a:t>
            </a:r>
            <a:r>
              <a:rPr kumimoji="0" lang="ru-RU" sz="1800" b="1" i="1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ru-RU" sz="1800" b="1" i="1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специальным приемам</a:t>
            </a:r>
            <a:r>
              <a:rPr kumimoji="0" lang="ru-RU" sz="1800" b="1" i="1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опосредованного запоминания и припоминания</a:t>
            </a:r>
            <a:endParaRPr kumimoji="0" lang="ru-RU" sz="18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7" name="Стрелка: вниз 46"/>
          <p:cNvSpPr/>
          <p:nvPr/>
        </p:nvSpPr>
        <p:spPr>
          <a:xfrm rot="16200000">
            <a:off x="4116615" y="1893495"/>
            <a:ext cx="1702857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292080" y="1294095"/>
            <a:ext cx="3653053" cy="545018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Программа 4 классов осваивается за 7-8 лет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292080" y="1937413"/>
            <a:ext cx="3653053" cy="545018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Очень высокая скорость забывания материала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292080" y="3295437"/>
            <a:ext cx="3653053" cy="652764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Забывчивость «перед классом», на уроках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95536" y="1876924"/>
            <a:ext cx="4248472" cy="503588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rgbClr val="0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Непрочность сохранения</a:t>
            </a:r>
            <a:endParaRPr kumimoji="0" lang="ru-RU" sz="1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95536" y="2380349"/>
            <a:ext cx="4248472" cy="503588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rgbClr val="0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Неточность воспроизведения</a:t>
            </a:r>
            <a:endParaRPr kumimoji="0" lang="ru-RU" sz="1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292080" y="2564331"/>
            <a:ext cx="3653053" cy="545018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Большое количество ошибок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95536" y="3183916"/>
            <a:ext cx="4248472" cy="834568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rgbClr val="0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Неспособность применять волевые усилия для воспроизведения материала</a:t>
            </a:r>
            <a:endParaRPr kumimoji="0" lang="ru-RU" sz="1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Стрелка: вниз 26"/>
          <p:cNvSpPr/>
          <p:nvPr/>
        </p:nvSpPr>
        <p:spPr>
          <a:xfrm rot="16200000">
            <a:off x="4676752" y="3388574"/>
            <a:ext cx="58258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395536" y="4217871"/>
            <a:ext cx="4248472" cy="834232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rgbClr val="0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Плохая переработка воспринимаемого материала, затрудненность опосредованного запоминания</a:t>
            </a:r>
            <a:endParaRPr kumimoji="0" lang="ru-RU" sz="1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Стрелка: вниз 28"/>
          <p:cNvSpPr/>
          <p:nvPr/>
        </p:nvSpPr>
        <p:spPr>
          <a:xfrm rot="16200000">
            <a:off x="4676752" y="4382959"/>
            <a:ext cx="58258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5292080" y="4302552"/>
            <a:ext cx="3653053" cy="652764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Невоспроизведение</a:t>
            </a:r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рассказа,  а лишь отдельных слов и фраз</a:t>
            </a:r>
          </a:p>
        </p:txBody>
      </p:sp>
    </p:spTree>
    <p:extLst>
      <p:ext uri="{BB962C8B-B14F-4D97-AF65-F5344CB8AC3E}">
        <p14:creationId xmlns:p14="http://schemas.microsoft.com/office/powerpoint/2010/main" xmlns="" val="2511452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627784" y="1988840"/>
            <a:ext cx="6408712" cy="374441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spcAft>
                <a:spcPts val="1800"/>
              </a:spcAft>
              <a:buFont typeface="+mj-lt"/>
              <a:buAutoNum type="arabicPeriod"/>
            </a:pPr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 концу первого года обучения, ребенок никак не может усвоить нормы поведения в школе – он не здоровается с учителями, не обращается к взрослым на «Вы», не встает, когда учитель входит в класс и т.д. (при этом, у него адекватное поведение). Как вы считаете, с чем это может быть связано?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Вы знаете, что ученик достаточно хорошо усвоил материал, но при этом, не может его воспроизвести или ответить на вопросы. Как вы считаете, какой познавательный процесс нарушен? Как вы поступите в этой ситуации?</a:t>
            </a:r>
            <a:endParaRPr kumimoji="0" lang="ru-RU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664"/>
            <a:ext cx="9144000" cy="792088"/>
          </a:xfrm>
        </p:spPr>
        <p:txBody>
          <a:bodyPr/>
          <a:lstStyle/>
          <a:p>
            <a:r>
              <a:rPr lang="ru-RU" sz="2800" dirty="0"/>
              <a:t>Особенности памяти </a:t>
            </a:r>
            <a:br>
              <a:rPr lang="ru-RU" sz="2800" dirty="0"/>
            </a:br>
            <a:r>
              <a:rPr lang="ru-RU" sz="2800" dirty="0"/>
              <a:t>умственно-отсталых детей</a:t>
            </a:r>
            <a:endParaRPr lang="ru-RU" sz="28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0448" y="2348880"/>
            <a:ext cx="2473688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482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672"/>
            <a:ext cx="9144000" cy="648072"/>
          </a:xfrm>
        </p:spPr>
        <p:txBody>
          <a:bodyPr/>
          <a:lstStyle/>
          <a:p>
            <a:r>
              <a:rPr lang="ru-RU" sz="2800" dirty="0"/>
              <a:t>Мышление</a:t>
            </a:r>
            <a:endParaRPr lang="ru-RU" sz="28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07504" y="892296"/>
            <a:ext cx="8869284" cy="854050"/>
          </a:xfrm>
          <a:prstGeom prst="rect">
            <a:avLst/>
          </a:prstGeom>
          <a:noFill/>
          <a:ln w="19050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Это процесс </a:t>
            </a:r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опосредованного</a:t>
            </a:r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и </a:t>
            </a:r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обобщенного</a:t>
            </a:r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отражения, установления существующих связей и отношений между предметами и явлениями действительности.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07504" y="2885538"/>
            <a:ext cx="4608512" cy="33123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600"/>
              </a:spcBef>
            </a:pPr>
            <a:endParaRPr lang="ru-RU" sz="100" b="1" dirty="0">
              <a:solidFill>
                <a:srgbClr val="000066"/>
              </a:solidFill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Виды мышления</a:t>
            </a:r>
            <a:endParaRPr lang="ru-RU" sz="1600" b="1" dirty="0">
              <a:solidFill>
                <a:srgbClr val="000066"/>
              </a:solidFill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5441993" y="2885538"/>
            <a:ext cx="3450487" cy="33123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Основные мыслительные операции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5638645" y="4661596"/>
            <a:ext cx="3109821" cy="374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Абстракция 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5638645" y="4132528"/>
            <a:ext cx="1328441" cy="374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Сравнение 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5638645" y="3605173"/>
            <a:ext cx="1328441" cy="374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Анализ  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971600" y="3471502"/>
            <a:ext cx="2880320" cy="403800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lvl="0" algn="ctr"/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Наглядно-действенное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971600" y="4338973"/>
            <a:ext cx="2880320" cy="403800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lvl="0" algn="ctr"/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Наглядно-образное 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971600" y="5316852"/>
            <a:ext cx="2880320" cy="403800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lvl="0" algn="ctr"/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Словесно-логическое </a:t>
            </a:r>
          </a:p>
        </p:txBody>
      </p:sp>
      <p:cxnSp>
        <p:nvCxnSpPr>
          <p:cNvPr id="8" name="Прямая со стрелкой 7"/>
          <p:cNvCxnSpPr>
            <a:stCxn id="30" idx="1"/>
            <a:endCxn id="31" idx="1"/>
          </p:cNvCxnSpPr>
          <p:nvPr/>
        </p:nvCxnSpPr>
        <p:spPr>
          <a:xfrm rot="10800000" flipV="1">
            <a:off x="971600" y="3673401"/>
            <a:ext cx="12700" cy="867471"/>
          </a:xfrm>
          <a:prstGeom prst="curvedConnector3">
            <a:avLst>
              <a:gd name="adj1" fmla="val 2983567"/>
            </a:avLst>
          </a:prstGeom>
          <a:ln w="19050">
            <a:solidFill>
              <a:srgbClr val="000066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7"/>
          <p:cNvCxnSpPr>
            <a:stCxn id="34" idx="1"/>
            <a:endCxn id="30" idx="1"/>
          </p:cNvCxnSpPr>
          <p:nvPr/>
        </p:nvCxnSpPr>
        <p:spPr>
          <a:xfrm rot="10800000">
            <a:off x="971600" y="3673402"/>
            <a:ext cx="12700" cy="1845350"/>
          </a:xfrm>
          <a:prstGeom prst="curvedConnector3">
            <a:avLst>
              <a:gd name="adj1" fmla="val 5449315"/>
            </a:avLst>
          </a:prstGeom>
          <a:ln w="19050">
            <a:solidFill>
              <a:srgbClr val="000066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7"/>
          <p:cNvCxnSpPr>
            <a:stCxn id="34" idx="3"/>
            <a:endCxn id="31" idx="3"/>
          </p:cNvCxnSpPr>
          <p:nvPr/>
        </p:nvCxnSpPr>
        <p:spPr>
          <a:xfrm flipV="1">
            <a:off x="3851920" y="4540873"/>
            <a:ext cx="12700" cy="977879"/>
          </a:xfrm>
          <a:prstGeom prst="curvedConnector3">
            <a:avLst>
              <a:gd name="adj1" fmla="val 4956165"/>
            </a:avLst>
          </a:prstGeom>
          <a:ln w="19050">
            <a:solidFill>
              <a:srgbClr val="000066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7221305" y="3605173"/>
            <a:ext cx="1527160" cy="374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Синтез  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7234231" y="4132528"/>
            <a:ext cx="1514234" cy="374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Обобщение 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5640075" y="5181537"/>
            <a:ext cx="3108389" cy="374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Конкретизация 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5640075" y="5718019"/>
            <a:ext cx="3108389" cy="374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Классификация 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623859" y="1793576"/>
            <a:ext cx="7836574" cy="9865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Формы мышления</a:t>
            </a:r>
            <a:endParaRPr lang="ru-RU" sz="1600" b="1" dirty="0">
              <a:solidFill>
                <a:srgbClr val="000066"/>
              </a:solidFill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1115616" y="2264081"/>
            <a:ext cx="1296144" cy="403800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lvl="0" algn="ctr"/>
            <a:r>
              <a:rPr lang="ru-RU" dirty="0">
                <a:solidFill>
                  <a:srgbClr val="0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Понятие  </a:t>
            </a:r>
            <a:endParaRPr kumimoji="0" lang="ru-RU" sz="1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3894073" y="2264081"/>
            <a:ext cx="1296144" cy="403800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lvl="0" algn="ctr"/>
            <a:r>
              <a:rPr lang="ru-RU" dirty="0">
                <a:solidFill>
                  <a:srgbClr val="0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Суждение  </a:t>
            </a:r>
            <a:endParaRPr kumimoji="0" lang="ru-RU" sz="1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6162072" y="2264081"/>
            <a:ext cx="2010328" cy="403800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lvl="0" algn="ctr"/>
            <a:r>
              <a:rPr lang="ru-RU" dirty="0">
                <a:solidFill>
                  <a:srgbClr val="0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Умозаключение  </a:t>
            </a:r>
            <a:endParaRPr kumimoji="0" lang="ru-RU" sz="1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9223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664"/>
            <a:ext cx="9144000" cy="792088"/>
          </a:xfrm>
        </p:spPr>
        <p:txBody>
          <a:bodyPr/>
          <a:lstStyle/>
          <a:p>
            <a:r>
              <a:rPr lang="ru-RU" sz="2800" dirty="0"/>
              <a:t>Особенности мышления</a:t>
            </a:r>
            <a:br>
              <a:rPr lang="ru-RU" sz="2800" dirty="0"/>
            </a:br>
            <a:r>
              <a:rPr lang="ru-RU" sz="2800" dirty="0"/>
              <a:t>умственно-отсталых детей</a:t>
            </a:r>
            <a:endParaRPr lang="ru-RU" sz="28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95536" y="1278176"/>
            <a:ext cx="3096344" cy="710664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rgbClr val="0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Неразвитость речи дошкольника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95536" y="5733256"/>
            <a:ext cx="8549596" cy="6815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b="1" i="1" dirty="0">
                <a:solidFill>
                  <a:srgbClr val="C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переход от наглядного показа к словесно-логическому объяснению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развитие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регуляторных</a:t>
            </a:r>
            <a:r>
              <a:rPr kumimoji="0" lang="ru-RU" sz="1800" b="1" i="1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ru-RU" sz="1800" b="1" i="1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функций мышления</a:t>
            </a:r>
            <a:endParaRPr kumimoji="0" lang="ru-RU" sz="18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572000" y="1278176"/>
            <a:ext cx="4373132" cy="710664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Бедность, фрагментарность и "обесцененность" представлений</a:t>
            </a:r>
            <a:endParaRPr kumimoji="0" lang="ru-RU" sz="180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95536" y="2048842"/>
            <a:ext cx="3096344" cy="710664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rgbClr val="0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Конкретность мышления и слабость обобщений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572000" y="2048842"/>
            <a:ext cx="4373132" cy="710664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Плохое усвоение правил и общих понятий, непонимание смысла</a:t>
            </a:r>
            <a:endParaRPr kumimoji="0" lang="ru-RU" sz="180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5" name="Стрелка: вниз 34"/>
          <p:cNvSpPr/>
          <p:nvPr/>
        </p:nvSpPr>
        <p:spPr>
          <a:xfrm rot="16200000">
            <a:off x="3780146" y="1795393"/>
            <a:ext cx="503588" cy="5497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395536" y="2819508"/>
            <a:ext cx="3096344" cy="710664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rgbClr val="0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Непоследовательность мышления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8" name="Стрелка: вниз 47"/>
          <p:cNvSpPr/>
          <p:nvPr/>
        </p:nvSpPr>
        <p:spPr>
          <a:xfrm rot="16200000">
            <a:off x="3780146" y="2899971"/>
            <a:ext cx="503588" cy="5497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4572000" y="2819508"/>
            <a:ext cx="4373132" cy="710664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Могут терять «нить», «сбиваться» даже при подготовленном материале</a:t>
            </a:r>
            <a:endParaRPr kumimoji="0" lang="ru-RU" sz="180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95536" y="3607816"/>
            <a:ext cx="3096344" cy="710664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rgbClr val="0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Высокая вязкость мышления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1" name="Стрелка: вниз 50"/>
          <p:cNvSpPr/>
          <p:nvPr/>
        </p:nvSpPr>
        <p:spPr>
          <a:xfrm rot="16200000">
            <a:off x="3780146" y="3688279"/>
            <a:ext cx="503588" cy="5497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4572000" y="3607816"/>
            <a:ext cx="4373132" cy="710664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Нарушения логики, </a:t>
            </a:r>
            <a:r>
              <a:rPr lang="ru-RU" dirty="0" err="1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застревание</a:t>
            </a:r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частностях, </a:t>
            </a:r>
            <a:endParaRPr kumimoji="0" lang="ru-RU" sz="180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395536" y="4473768"/>
            <a:ext cx="3096344" cy="1102276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r>
              <a:rPr lang="ru-RU" b="1" dirty="0">
                <a:solidFill>
                  <a:srgbClr val="0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Слабость регулирующей роли мышления</a:t>
            </a:r>
          </a:p>
          <a:p>
            <a:pPr lvl="0"/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Некритичность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мышления</a:t>
            </a:r>
          </a:p>
        </p:txBody>
      </p:sp>
      <p:sp>
        <p:nvSpPr>
          <p:cNvPr id="54" name="Стрелка: вниз 53"/>
          <p:cNvSpPr/>
          <p:nvPr/>
        </p:nvSpPr>
        <p:spPr>
          <a:xfrm rot="16200000">
            <a:off x="3780146" y="4554231"/>
            <a:ext cx="503588" cy="5497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4572000" y="4473768"/>
            <a:ext cx="4373132" cy="1102276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Неспособность использовать усвоенное в новой ситуации, неспособность к прогнозированию и планированию</a:t>
            </a:r>
          </a:p>
          <a:p>
            <a:pPr lvl="0"/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Нет</a:t>
            </a:r>
            <a:r>
              <a:rPr kumimoji="0" lang="ru-RU" sz="180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«сомнений» в правильности </a:t>
            </a:r>
            <a:endParaRPr kumimoji="0" lang="ru-RU" sz="180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7771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1331640" y="1196752"/>
            <a:ext cx="7704856" cy="518457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spcAft>
                <a:spcPts val="1800"/>
              </a:spcAft>
              <a:buFont typeface="+mj-lt"/>
              <a:buAutoNum type="arabicPeriod"/>
            </a:pPr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Учащийся неплохо справляется с домашними заданиями. Но при ответе у доски может терять нить мысли и заговорить о чем-либо не имеющем отношения к делу. Как вы думаете, какие нарушения познавательных процессов проявляются в данном случае?</a:t>
            </a:r>
          </a:p>
          <a:p>
            <a:pPr marL="457200" lvl="0" indent="-457200">
              <a:spcAft>
                <a:spcPts val="1800"/>
              </a:spcAft>
              <a:buFont typeface="+mj-lt"/>
              <a:buAutoNum type="arabicPeriod"/>
            </a:pPr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Учащийся при рассказе учебного материала длительно задерживается на частностях и деталях. Но, все же, переходит к следующему суждению и опять застревает на деталях, подробностях. Как вы считаете, с чем может быть связана подобная непоследовательность?</a:t>
            </a:r>
          </a:p>
          <a:p>
            <a:pPr marL="457200" lvl="0" indent="-457200">
              <a:spcAft>
                <a:spcPts val="1800"/>
              </a:spcAft>
              <a:buFont typeface="+mj-lt"/>
              <a:buAutoNum type="arabicPeriod"/>
            </a:pPr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Ученик, ознакомившись с новой задачей, сразу же приступает к выполнению задания. При этом он не пытается предварительно представить себе в уме ход решения задачи. Какие особенности мышления объясняют такое поведение?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Как вы считаете, с какой особенностью мышления связана неспособность учащихся замечать, находить самостоятельно свои ошибки при выполнении какой-либо работы?</a:t>
            </a:r>
            <a:endParaRPr kumimoji="0" lang="ru-RU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664"/>
            <a:ext cx="9144000" cy="792088"/>
          </a:xfrm>
        </p:spPr>
        <p:txBody>
          <a:bodyPr/>
          <a:lstStyle/>
          <a:p>
            <a:r>
              <a:rPr lang="ru-RU" sz="2800" dirty="0"/>
              <a:t>Особенности мышления </a:t>
            </a:r>
            <a:br>
              <a:rPr lang="ru-RU" sz="2800" dirty="0"/>
            </a:br>
            <a:r>
              <a:rPr lang="ru-RU" sz="2800" dirty="0"/>
              <a:t>умственно-отсталых детей</a:t>
            </a:r>
            <a:endParaRPr lang="ru-RU" sz="28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2780928"/>
            <a:ext cx="1649126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19334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67544" y="1196752"/>
            <a:ext cx="8207375" cy="3432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 b="1">
                <a:solidFill>
                  <a:srgbClr val="640007"/>
                </a:solidFill>
                <a:latin typeface="+mj-lt"/>
                <a:ea typeface="+mj-ea"/>
                <a:cs typeface="+mj-cs"/>
              </a:defRPr>
            </a:lvl1pPr>
            <a:lvl2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 b="1">
                <a:solidFill>
                  <a:srgbClr val="640007"/>
                </a:solidFill>
                <a:latin typeface="Arial Black" pitchFamily="34" charset="0"/>
                <a:ea typeface="DejaVu Sans" pitchFamily="34" charset="2"/>
                <a:cs typeface="Arial" pitchFamily="34" charset="0"/>
              </a:defRPr>
            </a:lvl2pPr>
            <a:lvl3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 b="1">
                <a:solidFill>
                  <a:srgbClr val="640007"/>
                </a:solidFill>
                <a:latin typeface="Arial Black" pitchFamily="34" charset="0"/>
                <a:ea typeface="DejaVu Sans" pitchFamily="34" charset="2"/>
                <a:cs typeface="Arial" pitchFamily="34" charset="0"/>
              </a:defRPr>
            </a:lvl3pPr>
            <a:lvl4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 b="1">
                <a:solidFill>
                  <a:srgbClr val="640007"/>
                </a:solidFill>
                <a:latin typeface="Arial Black" pitchFamily="34" charset="0"/>
                <a:ea typeface="DejaVu Sans" pitchFamily="34" charset="2"/>
                <a:cs typeface="Arial" pitchFamily="34" charset="0"/>
              </a:defRPr>
            </a:lvl4pPr>
            <a:lvl5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 b="1">
                <a:solidFill>
                  <a:srgbClr val="640007"/>
                </a:solidFill>
                <a:latin typeface="Arial Black" pitchFamily="34" charset="0"/>
                <a:ea typeface="DejaVu Sans" pitchFamily="34" charset="2"/>
                <a:cs typeface="Arial" pitchFamily="34" charset="0"/>
              </a:defRPr>
            </a:lvl5pPr>
            <a:lvl6pPr marL="4572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 b="1">
                <a:solidFill>
                  <a:srgbClr val="640007"/>
                </a:solidFill>
                <a:latin typeface="Arial Black" pitchFamily="34" charset="0"/>
                <a:ea typeface="DejaVu Sans" pitchFamily="34" charset="2"/>
                <a:cs typeface="Arial" pitchFamily="34" charset="0"/>
              </a:defRPr>
            </a:lvl6pPr>
            <a:lvl7pPr marL="9144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 b="1">
                <a:solidFill>
                  <a:srgbClr val="640007"/>
                </a:solidFill>
                <a:latin typeface="Arial Black" pitchFamily="34" charset="0"/>
                <a:ea typeface="DejaVu Sans" pitchFamily="34" charset="2"/>
                <a:cs typeface="Arial" pitchFamily="34" charset="0"/>
              </a:defRPr>
            </a:lvl7pPr>
            <a:lvl8pPr marL="1371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 b="1">
                <a:solidFill>
                  <a:srgbClr val="640007"/>
                </a:solidFill>
                <a:latin typeface="Arial Black" pitchFamily="34" charset="0"/>
                <a:ea typeface="DejaVu Sans" pitchFamily="34" charset="2"/>
                <a:cs typeface="Arial" pitchFamily="34" charset="0"/>
              </a:defRPr>
            </a:lvl8pPr>
            <a:lvl9pPr marL="18288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 b="1">
                <a:solidFill>
                  <a:srgbClr val="640007"/>
                </a:solidFill>
                <a:latin typeface="Arial Black" pitchFamily="34" charset="0"/>
                <a:ea typeface="DejaVu Sans" pitchFamily="34" charset="2"/>
                <a:cs typeface="Arial" pitchFamily="34" charset="0"/>
              </a:defRPr>
            </a:lvl9pPr>
          </a:lstStyle>
          <a:p>
            <a:r>
              <a:rPr lang="ru-RU" sz="5400" i="1" kern="0" dirty="0"/>
              <a:t>СПАСИБО </a:t>
            </a:r>
            <a:br>
              <a:rPr lang="ru-RU" sz="5400" i="1" kern="0" dirty="0"/>
            </a:br>
            <a:r>
              <a:rPr lang="ru-RU" sz="5400" i="1" kern="0" dirty="0"/>
              <a:t>ЗА</a:t>
            </a:r>
            <a:br>
              <a:rPr lang="ru-RU" sz="5400" i="1" kern="0" dirty="0"/>
            </a:br>
            <a:r>
              <a:rPr lang="ru-RU" sz="5400" i="1" kern="0" dirty="0"/>
              <a:t>ВНИМАНИЕ!</a:t>
            </a:r>
            <a:endParaRPr lang="ru-RU" sz="5400" i="1" kern="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97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: скругленные углы 23"/>
          <p:cNvSpPr/>
          <p:nvPr/>
        </p:nvSpPr>
        <p:spPr>
          <a:xfrm>
            <a:off x="297769" y="1693003"/>
            <a:ext cx="2741577" cy="3722220"/>
          </a:xfrm>
          <a:prstGeom prst="roundRect">
            <a:avLst>
              <a:gd name="adj" fmla="val 25698"/>
            </a:avLst>
          </a:prstGeom>
          <a:solidFill>
            <a:srgbClr val="FFC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580" name="Стрелка: влево 152579"/>
          <p:cNvSpPr/>
          <p:nvPr/>
        </p:nvSpPr>
        <p:spPr>
          <a:xfrm>
            <a:off x="3087329" y="2408331"/>
            <a:ext cx="564298" cy="177174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672"/>
            <a:ext cx="9144000" cy="648072"/>
          </a:xfrm>
        </p:spPr>
        <p:txBody>
          <a:bodyPr/>
          <a:lstStyle/>
          <a:p>
            <a:r>
              <a:rPr lang="ru-RU" sz="2800" dirty="0"/>
              <a:t>Классификация психических процессов</a:t>
            </a:r>
            <a:endParaRPr lang="ru-RU" sz="28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923147"/>
            <a:ext cx="4320480" cy="606032"/>
          </a:xfrm>
          <a:prstGeom prst="rect">
            <a:avLst/>
          </a:prstGeom>
          <a:noFill/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800000"/>
                </a:solidFill>
                <a:latin typeface="Arial Black" panose="020B0A04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Психические процессы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16022" y="2060848"/>
            <a:ext cx="2499794" cy="606032"/>
          </a:xfrm>
          <a:prstGeom prst="rect">
            <a:avLst/>
          </a:prstGeom>
          <a:noFill/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800000"/>
                </a:solidFill>
                <a:latin typeface="Arial Black" panose="020B0A04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Познавательные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707901" y="2060848"/>
            <a:ext cx="2499794" cy="606032"/>
          </a:xfrm>
          <a:prstGeom prst="rect">
            <a:avLst/>
          </a:prstGeom>
          <a:noFill/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800000"/>
                </a:solidFill>
                <a:latin typeface="Arial Black" panose="020B0A04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Эмоциональные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228184" y="2060848"/>
            <a:ext cx="2139751" cy="606032"/>
          </a:xfrm>
          <a:prstGeom prst="rect">
            <a:avLst/>
          </a:prstGeom>
          <a:noFill/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800000"/>
                </a:solidFill>
                <a:latin typeface="Arial Black" panose="020B0A04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Волевые</a:t>
            </a:r>
          </a:p>
        </p:txBody>
      </p:sp>
      <p:cxnSp>
        <p:nvCxnSpPr>
          <p:cNvPr id="8" name="Соединитель: уступ 7"/>
          <p:cNvCxnSpPr>
            <a:stCxn id="6" idx="2"/>
            <a:endCxn id="11" idx="0"/>
          </p:cNvCxnSpPr>
          <p:nvPr/>
        </p:nvCxnSpPr>
        <p:spPr>
          <a:xfrm rot="5400000">
            <a:off x="2853126" y="341973"/>
            <a:ext cx="531669" cy="2906081"/>
          </a:xfrm>
          <a:prstGeom prst="bentConnector3">
            <a:avLst/>
          </a:prstGeom>
          <a:ln w="19050">
            <a:solidFill>
              <a:srgbClr val="000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оединитель: уступ 17"/>
          <p:cNvCxnSpPr>
            <a:stCxn id="6" idx="2"/>
            <a:endCxn id="14" idx="0"/>
          </p:cNvCxnSpPr>
          <p:nvPr/>
        </p:nvCxnSpPr>
        <p:spPr>
          <a:xfrm rot="16200000" flipH="1">
            <a:off x="5669196" y="431983"/>
            <a:ext cx="531669" cy="2726060"/>
          </a:xfrm>
          <a:prstGeom prst="bentConnector3">
            <a:avLst>
              <a:gd name="adj1" fmla="val 50000"/>
            </a:avLst>
          </a:prstGeom>
          <a:ln w="19050">
            <a:solidFill>
              <a:srgbClr val="000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6" idx="2"/>
            <a:endCxn id="12" idx="0"/>
          </p:cNvCxnSpPr>
          <p:nvPr/>
        </p:nvCxnSpPr>
        <p:spPr>
          <a:xfrm rot="16200000" flipH="1">
            <a:off x="4499065" y="1602114"/>
            <a:ext cx="531669" cy="385798"/>
          </a:xfrm>
          <a:prstGeom prst="bentConnector3">
            <a:avLst>
              <a:gd name="adj1" fmla="val 50000"/>
            </a:avLst>
          </a:prstGeom>
          <a:ln w="25400">
            <a:solidFill>
              <a:srgbClr val="000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755577" y="2824082"/>
            <a:ext cx="1820686" cy="374467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Ощущение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755577" y="3242880"/>
            <a:ext cx="1820686" cy="374467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Восприятие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55577" y="3661678"/>
            <a:ext cx="1820686" cy="374467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Внимание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755577" y="4084717"/>
            <a:ext cx="1820686" cy="374467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Память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755577" y="4507756"/>
            <a:ext cx="1820686" cy="374467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Мышление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755577" y="4930795"/>
            <a:ext cx="1820686" cy="374467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Воображение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3975447" y="2700561"/>
            <a:ext cx="1964702" cy="374467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Эмоции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3975447" y="3119359"/>
            <a:ext cx="1964702" cy="374467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Чувства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3975447" y="3547007"/>
            <a:ext cx="1964702" cy="374467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Настроения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3975447" y="3965805"/>
            <a:ext cx="1964702" cy="374467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Аффекты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6315710" y="2700561"/>
            <a:ext cx="1964702" cy="374467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Волевые усилия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315710" y="3119359"/>
            <a:ext cx="1964702" cy="613869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Непроизвольная регуляция</a:t>
            </a:r>
          </a:p>
        </p:txBody>
      </p:sp>
      <p:sp>
        <p:nvSpPr>
          <p:cNvPr id="152576" name="Прямоугольник: скругленные углы 152575"/>
          <p:cNvSpPr/>
          <p:nvPr/>
        </p:nvSpPr>
        <p:spPr>
          <a:xfrm>
            <a:off x="3707902" y="1844825"/>
            <a:ext cx="4660034" cy="2808312"/>
          </a:xfrm>
          <a:prstGeom prst="roundRect">
            <a:avLst>
              <a:gd name="adj" fmla="val 30976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2582" name="Рисунок 15258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311" t="13460" r="11255" b="5900"/>
          <a:stretch/>
        </p:blipFill>
        <p:spPr>
          <a:xfrm>
            <a:off x="6588224" y="4727743"/>
            <a:ext cx="2232252" cy="1721255"/>
          </a:xfrm>
          <a:prstGeom prst="rect">
            <a:avLst/>
          </a:prstGeom>
        </p:spPr>
      </p:pic>
      <p:sp>
        <p:nvSpPr>
          <p:cNvPr id="152583" name="Прямоугольник 152582"/>
          <p:cNvSpPr/>
          <p:nvPr/>
        </p:nvSpPr>
        <p:spPr>
          <a:xfrm rot="19185525">
            <a:off x="2102972" y="4996137"/>
            <a:ext cx="182530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FadeRight">
              <a:avLst>
                <a:gd name="adj" fmla="val 18352"/>
              </a:avLst>
            </a:prstTxWarp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9933"/>
                </a:solidFill>
                <a:effectLst/>
              </a:rPr>
              <a:t>Речь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Прямоугольник 63"/>
          <p:cNvSpPr/>
          <p:nvPr/>
        </p:nvSpPr>
        <p:spPr>
          <a:xfrm>
            <a:off x="107504" y="2816000"/>
            <a:ext cx="3960440" cy="34213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Свойства ощущения</a:t>
            </a:r>
          </a:p>
          <a:p>
            <a:pPr algn="ctr"/>
            <a:endParaRPr lang="ru-RU" sz="1600" b="1" dirty="0">
              <a:solidFill>
                <a:srgbClr val="000066"/>
              </a:solidFill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205591" y="3702333"/>
            <a:ext cx="3802738" cy="24751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Модальность</a:t>
            </a:r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672"/>
            <a:ext cx="9144000" cy="648072"/>
          </a:xfrm>
        </p:spPr>
        <p:txBody>
          <a:bodyPr/>
          <a:lstStyle/>
          <a:p>
            <a:r>
              <a:rPr lang="ru-RU" sz="2800" dirty="0"/>
              <a:t>Ощущение и восприятие</a:t>
            </a:r>
            <a:endParaRPr lang="ru-RU" sz="28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07504" y="983807"/>
            <a:ext cx="3960440" cy="1725113"/>
          </a:xfrm>
          <a:prstGeom prst="rect">
            <a:avLst/>
          </a:prstGeom>
          <a:noFill/>
          <a:ln w="19050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Ощущение</a:t>
            </a:r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–</a:t>
            </a:r>
          </a:p>
          <a:p>
            <a:pPr algn="ctr"/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отражение </a:t>
            </a:r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отдельных свойств </a:t>
            </a:r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предметов объективного мира при непосредственном воздействии на органы чувств (рецепторы).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4427984" y="983807"/>
            <a:ext cx="4548804" cy="1725113"/>
          </a:xfrm>
          <a:prstGeom prst="rect">
            <a:avLst/>
          </a:prstGeom>
          <a:noFill/>
          <a:ln w="19050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Восприятие</a:t>
            </a:r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–</a:t>
            </a:r>
          </a:p>
          <a:p>
            <a:pPr algn="ctr"/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это отражение предметов и явлений действительности в </a:t>
            </a:r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совокупности их различных свойств </a:t>
            </a:r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и частей при непосредственном воздействии их на органы чувств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4427984" y="2818221"/>
            <a:ext cx="4548804" cy="19670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Свойства восприятия</a:t>
            </a:r>
          </a:p>
          <a:p>
            <a:pPr algn="ctr"/>
            <a:endParaRPr lang="ru-RU" sz="1600" b="1" dirty="0">
              <a:solidFill>
                <a:srgbClr val="000066"/>
              </a:solidFill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644008" y="3272931"/>
            <a:ext cx="1826118" cy="374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Целостность 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6824420" y="3272931"/>
            <a:ext cx="1924044" cy="374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Константность 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6823554" y="4305752"/>
            <a:ext cx="1924044" cy="374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Структурность 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4644008" y="4305752"/>
            <a:ext cx="1826118" cy="374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Осмысленность 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5632749" y="3790450"/>
            <a:ext cx="2129602" cy="374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Избирательность </a:t>
            </a:r>
          </a:p>
        </p:txBody>
      </p:sp>
      <p:pic>
        <p:nvPicPr>
          <p:cNvPr id="152587" name="Рисунок 15258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55375" y="4894602"/>
            <a:ext cx="2484350" cy="1489778"/>
          </a:xfrm>
          <a:prstGeom prst="rect">
            <a:avLst/>
          </a:prstGeom>
        </p:spPr>
      </p:pic>
      <p:sp>
        <p:nvSpPr>
          <p:cNvPr id="65" name="Прямоугольник 64"/>
          <p:cNvSpPr/>
          <p:nvPr/>
        </p:nvSpPr>
        <p:spPr>
          <a:xfrm>
            <a:off x="247127" y="3268067"/>
            <a:ext cx="1589919" cy="374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Локализация 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2053070" y="3271218"/>
            <a:ext cx="1905155" cy="374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Интенсивность 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1691679" y="3801761"/>
            <a:ext cx="2304124" cy="226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зрительные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слуховые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обонятельные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вкусовые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осязательные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болевые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кинестетические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dirty="0" err="1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проприоцептивные</a:t>
            </a:r>
            <a:endParaRPr lang="ru-RU" sz="1600" dirty="0">
              <a:solidFill>
                <a:srgbClr val="000066"/>
              </a:solidFill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xmlns="" val="3097506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664"/>
            <a:ext cx="9144000" cy="792088"/>
          </a:xfrm>
        </p:spPr>
        <p:txBody>
          <a:bodyPr/>
          <a:lstStyle/>
          <a:p>
            <a:r>
              <a:rPr lang="ru-RU" sz="2800" dirty="0"/>
              <a:t>Особенности ощущения и восприятия </a:t>
            </a:r>
            <a:br>
              <a:rPr lang="ru-RU" sz="2800" dirty="0"/>
            </a:br>
            <a:r>
              <a:rPr lang="ru-RU" sz="2800" dirty="0"/>
              <a:t>умственно-отсталых детей</a:t>
            </a:r>
            <a:endParaRPr lang="ru-RU" sz="28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80845" y="1419544"/>
            <a:ext cx="3255050" cy="641304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Патология органов чувств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80844" y="2112601"/>
            <a:ext cx="3255051" cy="576064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Отклонения в порогах чувствительности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80844" y="2740418"/>
            <a:ext cx="3255051" cy="576064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Снижение адаптации органов чувств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80844" y="3368235"/>
            <a:ext cx="3255051" cy="576064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Снижение цветовой чувствительности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83568" y="5733256"/>
            <a:ext cx="8280920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 процессе обучения и коррекционно-воспитательной работы можно значительно развить их ощущения и восприятия.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80845" y="3996052"/>
            <a:ext cx="3255050" cy="641304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Недифференцированность ощущений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427984" y="1419544"/>
            <a:ext cx="4536504" cy="353272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Нарушение избирательности восприятия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4427984" y="1907144"/>
            <a:ext cx="4536504" cy="337920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Нарушение обобщенности восприятия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427984" y="2327955"/>
            <a:ext cx="4536504" cy="641304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Нарушение узнавания при изменении локализации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427984" y="3063343"/>
            <a:ext cx="4536504" cy="641304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Медленное протекание процессов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4427984" y="3809047"/>
            <a:ext cx="4536504" cy="330087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Узость восприятия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4427984" y="4217845"/>
            <a:ext cx="4536504" cy="330087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Недифференцированность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4910726" y="4992402"/>
            <a:ext cx="3729726" cy="619258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Нарушение обобщенности и осмысленности восприятия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854667" y="4992402"/>
            <a:ext cx="3729726" cy="619258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Нарушение восприятия цвета, размера, локализации…</a:t>
            </a:r>
          </a:p>
        </p:txBody>
      </p:sp>
    </p:spTree>
    <p:extLst>
      <p:ext uri="{BB962C8B-B14F-4D97-AF65-F5344CB8AC3E}">
        <p14:creationId xmlns:p14="http://schemas.microsoft.com/office/powerpoint/2010/main" xmlns="" val="4075341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664"/>
            <a:ext cx="9144000" cy="792088"/>
          </a:xfrm>
        </p:spPr>
        <p:txBody>
          <a:bodyPr/>
          <a:lstStyle/>
          <a:p>
            <a:r>
              <a:rPr lang="ru-RU" sz="2800" dirty="0"/>
              <a:t>Особенности ощущения и восприятия </a:t>
            </a:r>
            <a:br>
              <a:rPr lang="ru-RU" sz="2800" dirty="0"/>
            </a:br>
            <a:r>
              <a:rPr lang="ru-RU" sz="2800" dirty="0"/>
              <a:t>умственно-отсталых детей</a:t>
            </a:r>
            <a:endParaRPr lang="ru-RU" sz="28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0448" y="2348880"/>
            <a:ext cx="2473688" cy="2160240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3034136" y="2492896"/>
            <a:ext cx="6002360" cy="187220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Почему для развития восприятия обучающихся с умственной отсталостью необходимо заниматься развитием РЕЧИ?</a:t>
            </a:r>
          </a:p>
        </p:txBody>
      </p:sp>
    </p:spTree>
    <p:extLst>
      <p:ext uri="{BB962C8B-B14F-4D97-AF65-F5344CB8AC3E}">
        <p14:creationId xmlns:p14="http://schemas.microsoft.com/office/powerpoint/2010/main" xmlns="" val="3950685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672"/>
            <a:ext cx="9144000" cy="648072"/>
          </a:xfrm>
        </p:spPr>
        <p:txBody>
          <a:bodyPr/>
          <a:lstStyle/>
          <a:p>
            <a:r>
              <a:rPr lang="ru-RU" sz="2800" dirty="0"/>
              <a:t>Внимание</a:t>
            </a:r>
            <a:endParaRPr lang="ru-RU" sz="28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07504" y="983808"/>
            <a:ext cx="8869284" cy="1149048"/>
          </a:xfrm>
          <a:prstGeom prst="rect">
            <a:avLst/>
          </a:prstGeom>
          <a:noFill/>
          <a:ln w="19050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Процесс сознательного или бессознательного </a:t>
            </a:r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отбора одной информации</a:t>
            </a:r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поступающей через органы чувств, и игнорирования другой. </a:t>
            </a:r>
            <a:endParaRPr lang="en-US" dirty="0">
              <a:solidFill>
                <a:srgbClr val="800000"/>
              </a:solidFill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Произвольная или непроизвольная </a:t>
            </a:r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направленность или сосредоточенность </a:t>
            </a:r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 каком-либо объекте или явлении.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55576" y="2276872"/>
            <a:ext cx="3312368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ВИДЫ ВНИМАНИЯ</a:t>
            </a:r>
          </a:p>
          <a:p>
            <a:pPr algn="ctr"/>
            <a:endParaRPr lang="ru-RU" sz="1600" b="1" dirty="0">
              <a:solidFill>
                <a:srgbClr val="000066"/>
              </a:solidFill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11560" y="3179070"/>
            <a:ext cx="1872208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 anchorCtr="0"/>
          <a:lstStyle/>
          <a:p>
            <a:r>
              <a:rPr lang="ru-RU" sz="1600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 направленности сознания</a:t>
            </a:r>
            <a:endParaRPr lang="ru-RU" sz="1400" dirty="0">
              <a:solidFill>
                <a:srgbClr val="000066"/>
              </a:solidFill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11560" y="4725144"/>
            <a:ext cx="1872208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 anchorCtr="0"/>
          <a:lstStyle/>
          <a:p>
            <a:r>
              <a:rPr lang="ru-RU" sz="1600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 соотношению с целью деятельности</a:t>
            </a:r>
            <a:endParaRPr lang="ru-RU" sz="1400" dirty="0">
              <a:solidFill>
                <a:srgbClr val="000066"/>
              </a:solidFill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915816" y="3019284"/>
            <a:ext cx="1905155" cy="374467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Внешнее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915816" y="3588889"/>
            <a:ext cx="1905155" cy="374467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Внутреннее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915816" y="4415682"/>
            <a:ext cx="2304256" cy="374467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Произвольное 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915816" y="4933954"/>
            <a:ext cx="2304256" cy="374467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Непроизвольное 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2915816" y="5452226"/>
            <a:ext cx="2304256" cy="374467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Послепроизвольное</a:t>
            </a:r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cxnSp>
        <p:nvCxnSpPr>
          <p:cNvPr id="3" name="Соединитель: уступ 2"/>
          <p:cNvCxnSpPr>
            <a:stCxn id="17" idx="2"/>
            <a:endCxn id="23" idx="1"/>
          </p:cNvCxnSpPr>
          <p:nvPr/>
        </p:nvCxnSpPr>
        <p:spPr>
          <a:xfrm rot="5400000">
            <a:off x="1096565" y="2151907"/>
            <a:ext cx="830190" cy="1800200"/>
          </a:xfrm>
          <a:prstGeom prst="bentConnector4">
            <a:avLst>
              <a:gd name="adj1" fmla="val 32653"/>
              <a:gd name="adj2" fmla="val 112699"/>
            </a:avLst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Соединитель: уступ 31"/>
          <p:cNvCxnSpPr>
            <a:stCxn id="17" idx="2"/>
            <a:endCxn id="24" idx="1"/>
          </p:cNvCxnSpPr>
          <p:nvPr/>
        </p:nvCxnSpPr>
        <p:spPr>
          <a:xfrm rot="5400000">
            <a:off x="269522" y="2978950"/>
            <a:ext cx="2484276" cy="1800200"/>
          </a:xfrm>
          <a:prstGeom prst="bentConnector4">
            <a:avLst>
              <a:gd name="adj1" fmla="val 11272"/>
              <a:gd name="adj2" fmla="val 112699"/>
            </a:avLst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Соединитель: уступ 36"/>
          <p:cNvCxnSpPr>
            <a:stCxn id="23" idx="3"/>
            <a:endCxn id="25" idx="1"/>
          </p:cNvCxnSpPr>
          <p:nvPr/>
        </p:nvCxnSpPr>
        <p:spPr>
          <a:xfrm flipV="1">
            <a:off x="2483768" y="3206518"/>
            <a:ext cx="432048" cy="260584"/>
          </a:xfrm>
          <a:prstGeom prst="bentConnector3">
            <a:avLst>
              <a:gd name="adj1" fmla="val 50000"/>
            </a:avLst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Соединитель: уступ 39"/>
          <p:cNvCxnSpPr>
            <a:stCxn id="23" idx="3"/>
            <a:endCxn id="26" idx="1"/>
          </p:cNvCxnSpPr>
          <p:nvPr/>
        </p:nvCxnSpPr>
        <p:spPr>
          <a:xfrm>
            <a:off x="2483768" y="3467102"/>
            <a:ext cx="432048" cy="309021"/>
          </a:xfrm>
          <a:prstGeom prst="bentConnector3">
            <a:avLst>
              <a:gd name="adj1" fmla="val 50000"/>
            </a:avLst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Соединитель: уступ 42"/>
          <p:cNvCxnSpPr>
            <a:stCxn id="24" idx="3"/>
            <a:endCxn id="29" idx="1"/>
          </p:cNvCxnSpPr>
          <p:nvPr/>
        </p:nvCxnSpPr>
        <p:spPr>
          <a:xfrm>
            <a:off x="2483768" y="5121188"/>
            <a:ext cx="432048" cy="518272"/>
          </a:xfrm>
          <a:prstGeom prst="bentConnector3">
            <a:avLst>
              <a:gd name="adj1" fmla="val 50000"/>
            </a:avLst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Соединитель: уступ 48"/>
          <p:cNvCxnSpPr>
            <a:stCxn id="24" idx="3"/>
            <a:endCxn id="27" idx="1"/>
          </p:cNvCxnSpPr>
          <p:nvPr/>
        </p:nvCxnSpPr>
        <p:spPr>
          <a:xfrm flipV="1">
            <a:off x="2483768" y="4602916"/>
            <a:ext cx="432048" cy="518272"/>
          </a:xfrm>
          <a:prstGeom prst="bentConnector3">
            <a:avLst>
              <a:gd name="adj1" fmla="val 50000"/>
            </a:avLst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577" name="Прямая соединительная линия 152576"/>
          <p:cNvCxnSpPr>
            <a:stCxn id="24" idx="3"/>
            <a:endCxn id="28" idx="1"/>
          </p:cNvCxnSpPr>
          <p:nvPr/>
        </p:nvCxnSpPr>
        <p:spPr>
          <a:xfrm>
            <a:off x="2483768" y="5121188"/>
            <a:ext cx="432048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>
          <a:xfrm>
            <a:off x="5441993" y="2521687"/>
            <a:ext cx="3450487" cy="31177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Свойства внимания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5638645" y="4617396"/>
            <a:ext cx="3016923" cy="374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</a:t>
            </a:r>
            <a:r>
              <a:rPr lang="ru-RU" sz="2000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бъем 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5638646" y="5148178"/>
            <a:ext cx="3016923" cy="374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</a:t>
            </a:r>
            <a:r>
              <a:rPr lang="ru-RU" sz="2000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ереключаемость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5638645" y="4090041"/>
            <a:ext cx="3016923" cy="374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</a:t>
            </a:r>
            <a:r>
              <a:rPr lang="ru-RU" sz="2000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аспределение 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5638645" y="3560973"/>
            <a:ext cx="3016923" cy="374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</a:t>
            </a:r>
            <a:r>
              <a:rPr lang="ru-RU" sz="2000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онцентрация 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5638645" y="3033618"/>
            <a:ext cx="3016923" cy="374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</a:t>
            </a:r>
            <a:r>
              <a:rPr lang="ru-RU" sz="2000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стойчивость </a:t>
            </a:r>
          </a:p>
        </p:txBody>
      </p:sp>
    </p:spTree>
    <p:extLst>
      <p:ext uri="{BB962C8B-B14F-4D97-AF65-F5344CB8AC3E}">
        <p14:creationId xmlns:p14="http://schemas.microsoft.com/office/powerpoint/2010/main" xmlns="" val="2994145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664"/>
            <a:ext cx="9144000" cy="792088"/>
          </a:xfrm>
        </p:spPr>
        <p:txBody>
          <a:bodyPr/>
          <a:lstStyle/>
          <a:p>
            <a:r>
              <a:rPr lang="ru-RU" sz="2800" dirty="0"/>
              <a:t>Особенности внимания</a:t>
            </a:r>
            <a:br>
              <a:rPr lang="ru-RU" sz="2800" dirty="0"/>
            </a:br>
            <a:r>
              <a:rPr lang="ru-RU" sz="2800" dirty="0"/>
              <a:t>умственно-отсталых детей</a:t>
            </a:r>
            <a:endParaRPr lang="ru-RU" sz="28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95536" y="1556792"/>
            <a:ext cx="2678989" cy="648072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Снижение</a:t>
            </a:r>
            <a:r>
              <a:rPr kumimoji="0" lang="ru-RU" sz="1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всех видов и свойств внимания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Стрелка: влево-вправо 1"/>
          <p:cNvSpPr/>
          <p:nvPr/>
        </p:nvSpPr>
        <p:spPr>
          <a:xfrm>
            <a:off x="3203848" y="1556792"/>
            <a:ext cx="2592288" cy="648072"/>
          </a:xfrm>
          <a:prstGeom prst="leftRightArrow">
            <a:avLst>
              <a:gd name="adj1" fmla="val 6043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925459" y="1556792"/>
            <a:ext cx="3011295" cy="648072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Несформированность понятий и речи</a:t>
            </a:r>
          </a:p>
        </p:txBody>
      </p:sp>
      <p:sp>
        <p:nvSpPr>
          <p:cNvPr id="34" name="Стрелка: вниз 33"/>
          <p:cNvSpPr/>
          <p:nvPr/>
        </p:nvSpPr>
        <p:spPr>
          <a:xfrm>
            <a:off x="3093539" y="2348880"/>
            <a:ext cx="72008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322767" y="2924711"/>
            <a:ext cx="2261626" cy="648072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Ошибки в однотипной работе</a:t>
            </a:r>
          </a:p>
        </p:txBody>
      </p:sp>
      <p:sp>
        <p:nvSpPr>
          <p:cNvPr id="36" name="Стрелка: вниз 35"/>
          <p:cNvSpPr/>
          <p:nvPr/>
        </p:nvSpPr>
        <p:spPr>
          <a:xfrm>
            <a:off x="928615" y="2348880"/>
            <a:ext cx="72008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395902" y="2924711"/>
            <a:ext cx="1785508" cy="648072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Непонимание учителя</a:t>
            </a:r>
          </a:p>
        </p:txBody>
      </p:sp>
      <p:sp>
        <p:nvSpPr>
          <p:cNvPr id="40" name="Стрелка: вниз 39"/>
          <p:cNvSpPr/>
          <p:nvPr/>
        </p:nvSpPr>
        <p:spPr>
          <a:xfrm>
            <a:off x="5343687" y="2348880"/>
            <a:ext cx="72008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4725750" y="2924711"/>
            <a:ext cx="1955956" cy="648072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Нарушение самообладания</a:t>
            </a:r>
          </a:p>
        </p:txBody>
      </p:sp>
      <p:sp>
        <p:nvSpPr>
          <p:cNvPr id="44" name="Стрелка: вниз 43"/>
          <p:cNvSpPr/>
          <p:nvPr/>
        </p:nvSpPr>
        <p:spPr>
          <a:xfrm>
            <a:off x="7441000" y="2348880"/>
            <a:ext cx="72008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6823063" y="2924711"/>
            <a:ext cx="1955956" cy="648072"/>
          </a:xfrm>
          <a:prstGeom prst="rect">
            <a:avLst/>
          </a:prstGeom>
          <a:solidFill>
            <a:srgbClr val="FF9933"/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Высокая истощаемость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2231740" y="4076839"/>
            <a:ext cx="4536504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Внимание можно рассматривать как </a:t>
            </a:r>
            <a:r>
              <a:rPr lang="ru-RU" b="1" i="1" dirty="0">
                <a:solidFill>
                  <a:srgbClr val="C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формирующийся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навык</a:t>
            </a:r>
            <a:r>
              <a:rPr kumimoji="0" lang="ru-RU" sz="1800" b="1" i="1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ru-RU" sz="1800" b="1" i="1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самоконтроля</a:t>
            </a:r>
            <a:endParaRPr kumimoji="0" lang="ru-RU" sz="1800" b="1" i="1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7" name="Стрелка: вниз 46"/>
          <p:cNvSpPr/>
          <p:nvPr/>
        </p:nvSpPr>
        <p:spPr>
          <a:xfrm>
            <a:off x="4139952" y="4796686"/>
            <a:ext cx="72008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2231740" y="5387642"/>
            <a:ext cx="4536504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Вниманию как навыку 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самоконтроля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необходимо обучать!</a:t>
            </a:r>
            <a:endParaRPr kumimoji="0" lang="ru-RU" sz="1800" b="1" i="1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4023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664"/>
            <a:ext cx="9144000" cy="792088"/>
          </a:xfrm>
        </p:spPr>
        <p:txBody>
          <a:bodyPr/>
          <a:lstStyle/>
          <a:p>
            <a:r>
              <a:rPr lang="ru-RU" sz="2800" dirty="0"/>
              <a:t>Особенности внимания </a:t>
            </a:r>
            <a:br>
              <a:rPr lang="ru-RU" sz="2800" dirty="0"/>
            </a:br>
            <a:r>
              <a:rPr lang="ru-RU" sz="2800" dirty="0"/>
              <a:t>умственно-отсталых детей</a:t>
            </a:r>
            <a:endParaRPr lang="ru-RU" sz="28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0448" y="2348880"/>
            <a:ext cx="2473688" cy="2160240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3034136" y="1556792"/>
            <a:ext cx="6002360" cy="374441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spcAft>
                <a:spcPts val="1800"/>
              </a:spcAft>
              <a:buFont typeface="+mj-lt"/>
              <a:buAutoNum type="arabicPeriod"/>
            </a:pPr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 одного из учащихся утомление наступает на первом уроке. У другого – к концу учебного дня. Почему так происходит? Как вы считаете, какая особенность функционирования психических процессов проявляется в этом?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«Внимание – это формирующийся навык самоконтроля». Объясните, как вы понимаете эту фразу.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1689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672"/>
            <a:ext cx="9144000" cy="648072"/>
          </a:xfrm>
        </p:spPr>
        <p:txBody>
          <a:bodyPr/>
          <a:lstStyle/>
          <a:p>
            <a:r>
              <a:rPr lang="ru-RU" sz="2800" dirty="0"/>
              <a:t>Память</a:t>
            </a:r>
            <a:endParaRPr lang="ru-RU" sz="28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07504" y="983808"/>
            <a:ext cx="8869284" cy="1149048"/>
          </a:xfrm>
          <a:prstGeom prst="rect">
            <a:avLst/>
          </a:prstGeom>
          <a:noFill/>
          <a:ln w="19050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80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Комплексный психический процесс, обеспечивающий запечатление (запись), сохранение и последующее узнавание и воспроизведение следов прошлого опыта, позволяющий накапливать информацию, не теряя при этом прежних знаний, сведений, умений и навыков.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475656" y="2276872"/>
            <a:ext cx="1872208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Виды памяти</a:t>
            </a:r>
          </a:p>
          <a:p>
            <a:pPr algn="ctr"/>
            <a:endParaRPr lang="ru-RU" sz="1600" b="1" dirty="0">
              <a:solidFill>
                <a:srgbClr val="000066"/>
              </a:solidFill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894928" y="5300798"/>
            <a:ext cx="136815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 anchorCtr="0"/>
          <a:lstStyle/>
          <a:p>
            <a:r>
              <a:rPr lang="ru-RU" sz="1600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 основному анализатору</a:t>
            </a:r>
            <a:endParaRPr lang="ru-RU" sz="1400" dirty="0">
              <a:solidFill>
                <a:srgbClr val="000066"/>
              </a:solidFill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09065" y="3575980"/>
            <a:ext cx="1266591" cy="5918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 anchorCtr="0"/>
          <a:lstStyle/>
          <a:p>
            <a:r>
              <a:rPr lang="ru-RU" sz="1600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 времени хранения</a:t>
            </a:r>
            <a:endParaRPr lang="ru-RU" sz="1400" dirty="0">
              <a:solidFill>
                <a:srgbClr val="000066"/>
              </a:solidFill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19170" y="4990509"/>
            <a:ext cx="1554623" cy="313759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600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двигательная </a:t>
            </a:r>
          </a:p>
        </p:txBody>
      </p:sp>
      <p:cxnSp>
        <p:nvCxnSpPr>
          <p:cNvPr id="3" name="Соединитель: уступ 2"/>
          <p:cNvCxnSpPr>
            <a:stCxn id="17" idx="3"/>
            <a:endCxn id="23" idx="3"/>
          </p:cNvCxnSpPr>
          <p:nvPr/>
        </p:nvCxnSpPr>
        <p:spPr>
          <a:xfrm>
            <a:off x="3347864" y="2456892"/>
            <a:ext cx="915216" cy="3131938"/>
          </a:xfrm>
          <a:prstGeom prst="bentConnector3">
            <a:avLst>
              <a:gd name="adj1" fmla="val 124978"/>
            </a:avLst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Соединитель: уступ 31"/>
          <p:cNvCxnSpPr>
            <a:stCxn id="17" idx="1"/>
            <a:endCxn id="24" idx="0"/>
          </p:cNvCxnSpPr>
          <p:nvPr/>
        </p:nvCxnSpPr>
        <p:spPr>
          <a:xfrm rot="10800000" flipV="1">
            <a:off x="842362" y="2456892"/>
            <a:ext cx="633295" cy="1119088"/>
          </a:xfrm>
          <a:prstGeom prst="bentConnector2">
            <a:avLst/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>
          <a:xfrm>
            <a:off x="5441993" y="2737454"/>
            <a:ext cx="3450487" cy="32962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Основные процессы памяти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5638645" y="4833164"/>
            <a:ext cx="3016923" cy="374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Воспроизведение 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5638645" y="4305809"/>
            <a:ext cx="3016923" cy="374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Узнавание 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5638645" y="3776741"/>
            <a:ext cx="3016923" cy="374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Сохранение 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5638645" y="3249386"/>
            <a:ext cx="3016923" cy="374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Запоминание 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1958824" y="3684653"/>
            <a:ext cx="2304256" cy="374467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Оперативная 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1958824" y="3211054"/>
            <a:ext cx="2304256" cy="374467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Кратковременная 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1958824" y="2737455"/>
            <a:ext cx="2304256" cy="374467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Мгновенная 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1958824" y="4158252"/>
            <a:ext cx="2304256" cy="374467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Долговременная 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1958824" y="4634816"/>
            <a:ext cx="2304256" cy="374467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Генетическая 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119169" y="5719983"/>
            <a:ext cx="1554623" cy="313759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600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эмоциональная 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107504" y="5364432"/>
            <a:ext cx="1566288" cy="313759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600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образная 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900362" y="6108907"/>
            <a:ext cx="2231478" cy="313759"/>
          </a:xfrm>
          <a:prstGeom prst="rect">
            <a:avLst/>
          </a:prstGeom>
          <a:noFill/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600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словесно-логическая </a:t>
            </a:r>
          </a:p>
        </p:txBody>
      </p:sp>
      <p:cxnSp>
        <p:nvCxnSpPr>
          <p:cNvPr id="152596" name="Соединитель: уступ 152595"/>
          <p:cNvCxnSpPr>
            <a:stCxn id="23" idx="1"/>
            <a:endCxn id="29" idx="3"/>
          </p:cNvCxnSpPr>
          <p:nvPr/>
        </p:nvCxnSpPr>
        <p:spPr>
          <a:xfrm rot="10800000">
            <a:off x="1673794" y="5147390"/>
            <a:ext cx="1221135" cy="441441"/>
          </a:xfrm>
          <a:prstGeom prst="bentConnector3">
            <a:avLst/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Соединитель: уступ 75"/>
          <p:cNvCxnSpPr>
            <a:stCxn id="23" idx="1"/>
            <a:endCxn id="70" idx="3"/>
          </p:cNvCxnSpPr>
          <p:nvPr/>
        </p:nvCxnSpPr>
        <p:spPr>
          <a:xfrm rot="10800000">
            <a:off x="1673792" y="5521312"/>
            <a:ext cx="1221136" cy="67518"/>
          </a:xfrm>
          <a:prstGeom prst="bentConnector3">
            <a:avLst/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Соединитель: уступ 77"/>
          <p:cNvCxnSpPr>
            <a:stCxn id="23" idx="1"/>
            <a:endCxn id="69" idx="3"/>
          </p:cNvCxnSpPr>
          <p:nvPr/>
        </p:nvCxnSpPr>
        <p:spPr>
          <a:xfrm rot="10800000" flipV="1">
            <a:off x="1673792" y="5588829"/>
            <a:ext cx="1221136" cy="288033"/>
          </a:xfrm>
          <a:prstGeom prst="bentConnector3">
            <a:avLst/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Соединитель: уступ 80"/>
          <p:cNvCxnSpPr>
            <a:stCxn id="23" idx="1"/>
            <a:endCxn id="71" idx="3"/>
          </p:cNvCxnSpPr>
          <p:nvPr/>
        </p:nvCxnSpPr>
        <p:spPr>
          <a:xfrm rot="10800000" flipH="1" flipV="1">
            <a:off x="2894928" y="5588829"/>
            <a:ext cx="236912" cy="676957"/>
          </a:xfrm>
          <a:prstGeom prst="bentConnector5">
            <a:avLst>
              <a:gd name="adj1" fmla="val -255108"/>
              <a:gd name="adj2" fmla="val 59687"/>
              <a:gd name="adj3" fmla="val 196492"/>
            </a:avLst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Прямоугольник 85"/>
          <p:cNvSpPr/>
          <p:nvPr/>
        </p:nvSpPr>
        <p:spPr>
          <a:xfrm>
            <a:off x="5638645" y="5360519"/>
            <a:ext cx="3016923" cy="374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0066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Забывание </a:t>
            </a:r>
          </a:p>
        </p:txBody>
      </p:sp>
    </p:spTree>
    <p:extLst>
      <p:ext uri="{BB962C8B-B14F-4D97-AF65-F5344CB8AC3E}">
        <p14:creationId xmlns:p14="http://schemas.microsoft.com/office/powerpoint/2010/main" xmlns="" val="3711785896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1_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Тема Office">
      <a:majorFont>
        <a:latin typeface="Arial Black"/>
        <a:ea typeface="DejaVu Sans"/>
        <a:cs typeface="Arial"/>
      </a:majorFont>
      <a:minorFont>
        <a:latin typeface="Arial"/>
        <a:ea typeface="DejaVu Sans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1592</TotalTime>
  <Words>1014</Words>
  <Application>Microsoft Office PowerPoint</Application>
  <PresentationFormat>Экран (4:3)</PresentationFormat>
  <Paragraphs>185</Paragraphs>
  <Slides>15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1_Тема Office</vt:lpstr>
      <vt:lpstr>Особенности основных познавательных процессов детей с умственной отсталостью</vt:lpstr>
      <vt:lpstr>Классификация психических процессов</vt:lpstr>
      <vt:lpstr>Ощущение и восприятие</vt:lpstr>
      <vt:lpstr>Особенности ощущения и восприятия  умственно-отсталых детей</vt:lpstr>
      <vt:lpstr>Особенности ощущения и восприятия  умственно-отсталых детей</vt:lpstr>
      <vt:lpstr>Внимание</vt:lpstr>
      <vt:lpstr>Особенности внимания умственно-отсталых детей</vt:lpstr>
      <vt:lpstr>Особенности внимания  умственно-отсталых детей</vt:lpstr>
      <vt:lpstr>Память</vt:lpstr>
      <vt:lpstr>Особенности памяти умственно-отсталых детей</vt:lpstr>
      <vt:lpstr>Особенности памяти  умственно-отсталых детей</vt:lpstr>
      <vt:lpstr>Мышление</vt:lpstr>
      <vt:lpstr>Особенности мышления умственно-отсталых детей</vt:lpstr>
      <vt:lpstr>Особенности мышления  умственно-отсталых детей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user</cp:lastModifiedBy>
  <cp:revision>114</cp:revision>
  <dcterms:created xsi:type="dcterms:W3CDTF">2011-10-16T11:00:35Z</dcterms:created>
  <dcterms:modified xsi:type="dcterms:W3CDTF">2018-01-18T10:30:39Z</dcterms:modified>
</cp:coreProperties>
</file>