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82" r:id="rId3"/>
    <p:sldId id="283" r:id="rId4"/>
    <p:sldId id="257" r:id="rId5"/>
    <p:sldId id="275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FE2FF"/>
    <a:srgbClr val="4FD1FF"/>
    <a:srgbClr val="990000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51" autoAdjust="0"/>
  </p:normalViewPr>
  <p:slideViewPr>
    <p:cSldViewPr>
      <p:cViewPr>
        <p:scale>
          <a:sx n="93" d="100"/>
          <a:sy n="93" d="100"/>
        </p:scale>
        <p:origin x="-414" y="-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28" y="-23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960284" cy="341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79484" y="0"/>
            <a:ext cx="3960283" cy="341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5825" cy="25701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6513910"/>
            <a:ext cx="3960284" cy="341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179484" y="6513910"/>
            <a:ext cx="3960283" cy="341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A1951D7E-566C-4B8F-B0D6-30E7CA5DB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метки 1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83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19945D80-6196-4F43-9300-0E542118A1D0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pPr marL="228600" indent="-228600">
              <a:buAutoNum type="arabicPeriod"/>
            </a:pPr>
            <a:r>
              <a:rPr lang="ru-RU" altLang="ru-RU" baseline="0" dirty="0" smtClean="0"/>
              <a:t>Представление, знакомство</a:t>
            </a:r>
          </a:p>
          <a:p>
            <a:pPr marL="228600" indent="-228600">
              <a:buAutoNum type="arabicPeriod"/>
            </a:pPr>
            <a:r>
              <a:rPr lang="ru-RU" altLang="ru-RU" dirty="0" smtClean="0"/>
              <a:t>О чем сегодня пойдет речь:</a:t>
            </a:r>
          </a:p>
          <a:p>
            <a:pPr marL="971550" lvl="1" indent="-228600">
              <a:buFont typeface="Arial" panose="020B0604020202020204" pitchFamily="34" charset="0"/>
              <a:buChar char="•"/>
            </a:pPr>
            <a:r>
              <a:rPr lang="ru-RU" altLang="ru-RU" dirty="0" smtClean="0"/>
              <a:t>как разрабатывать программы в соответствие с ФГОС: логика</a:t>
            </a:r>
            <a:r>
              <a:rPr lang="ru-RU" altLang="ru-RU" baseline="0" dirty="0" smtClean="0"/>
              <a:t> и структура АООП</a:t>
            </a:r>
            <a:endParaRPr lang="ru-RU" altLang="ru-RU" dirty="0" smtClean="0"/>
          </a:p>
          <a:p>
            <a:pPr marL="971550" lvl="1" indent="-228600">
              <a:buFont typeface="Arial" panose="020B0604020202020204" pitchFamily="34" charset="0"/>
              <a:buChar char="•"/>
            </a:pPr>
            <a:r>
              <a:rPr lang="ru-RU" altLang="ru-RU" dirty="0" smtClean="0"/>
              <a:t>рассмотрение</a:t>
            </a:r>
            <a:r>
              <a:rPr lang="ru-RU" altLang="ru-RU" baseline="0" dirty="0" smtClean="0"/>
              <a:t> на примерах конкретного содержания того или иного пункта АООП</a:t>
            </a:r>
          </a:p>
          <a:p>
            <a:pPr marL="971550" lvl="1" indent="-228600">
              <a:buFont typeface="Arial" panose="020B0604020202020204" pitchFamily="34" charset="0"/>
              <a:buChar char="•"/>
            </a:pPr>
            <a:r>
              <a:rPr lang="ru-RU" altLang="ru-RU" baseline="0" dirty="0" smtClean="0"/>
              <a:t>из каких частей состоит реальная АООП для работы с УО</a:t>
            </a:r>
          </a:p>
          <a:p>
            <a:pPr marL="742950" lvl="1" indent="0">
              <a:buFont typeface="Arial" panose="020B0604020202020204" pitchFamily="34" charset="0"/>
              <a:buNone/>
            </a:pPr>
            <a:r>
              <a:rPr lang="ru-RU" altLang="ru-RU" baseline="0" dirty="0" smtClean="0"/>
              <a:t>«Мы сегодня разберемся как общие положения вводимого в нашу деятельность ФГОС могут реализовываться на практике». «Попробуем на пальцах разобрать и понять структуру </a:t>
            </a:r>
            <a:r>
              <a:rPr lang="ru-RU" altLang="ru-RU" b="1" baseline="0" dirty="0" smtClean="0"/>
              <a:t>эффективной</a:t>
            </a:r>
            <a:r>
              <a:rPr lang="ru-RU" altLang="ru-RU" baseline="0" dirty="0" smtClean="0"/>
              <a:t> и </a:t>
            </a:r>
            <a:r>
              <a:rPr lang="ru-RU" altLang="ru-RU" b="1" baseline="0" dirty="0" smtClean="0"/>
              <a:t>работающей</a:t>
            </a:r>
            <a:r>
              <a:rPr lang="ru-RU" altLang="ru-RU" baseline="0" dirty="0" smtClean="0"/>
              <a:t> АООП».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Именно в пояснительной записке</a:t>
            </a:r>
            <a:r>
              <a:rPr lang="ru-RU" altLang="ru-RU" baseline="0" dirty="0" smtClean="0"/>
              <a:t> дается описание того, что из себя представляет программа. В частности АООП разделяется на 2 части: первая часть – обязательная и вторая часть – формируемая участниками образовательного процесса. … Подробнее об этом позже…</a:t>
            </a:r>
            <a:endParaRPr lang="ru-RU" alt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rgbClr val="000000"/>
                </a:solidFill>
              </a:rPr>
              <a:t>О</a:t>
            </a:r>
            <a:r>
              <a:rPr lang="ru-RU" altLang="ru-RU" i="0" baseline="0" dirty="0" smtClean="0">
                <a:solidFill>
                  <a:srgbClr val="000000"/>
                </a:solidFill>
              </a:rPr>
              <a:t> планируемых результатах мы уже говорили, давайте разберем на нескольких примере, в чем отличие планируемых результатов АООП по варианту 1 и 2.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Обращаю ваше внимание на следующие аспекты:</a:t>
            </a:r>
          </a:p>
          <a:p>
            <a:pPr marL="228600" indent="-228600">
              <a:buAutoNum type="arabicPeriod"/>
            </a:pPr>
            <a:r>
              <a:rPr lang="ru-RU" altLang="ru-RU" i="0" baseline="0" dirty="0" smtClean="0">
                <a:solidFill>
                  <a:srgbClr val="000000"/>
                </a:solidFill>
              </a:rPr>
              <a:t>По варианту 1 АООП предполагает разделение планируемых результатов на возрастные периоды обучения. По варианту 2 этого нет.</a:t>
            </a:r>
          </a:p>
          <a:p>
            <a:pPr marL="228600" indent="-228600">
              <a:buAutoNum type="arabicPeriod"/>
            </a:pPr>
            <a:r>
              <a:rPr lang="ru-RU" altLang="ru-RU" i="0" baseline="0" dirty="0" smtClean="0">
                <a:solidFill>
                  <a:srgbClr val="000000"/>
                </a:solidFill>
              </a:rPr>
              <a:t>Второе: по варианту 1 существует разделение результатов на минимальный и достаточный уровень. Если ребенок не дотягивает до минимального уровня, может быть поставлен вопрос о переведение его на индивидуальное обучение или на обучение по АООП вариант 2.</a:t>
            </a:r>
          </a:p>
          <a:p>
            <a:pPr marL="228600" indent="-228600">
              <a:buAutoNum type="arabicPeriod"/>
            </a:pPr>
            <a:r>
              <a:rPr lang="ru-RU" altLang="ru-RU" i="0" baseline="0" dirty="0" smtClean="0">
                <a:solidFill>
                  <a:srgbClr val="000000"/>
                </a:solidFill>
              </a:rPr>
              <a:t>Задача педагогического коллектива, работающих с обучающимися по варианту 2 вне зависимости от их возраста освоение ряда конкретных математических представлений. Отсюда и отличие в названии предметов. В любом случае – цель здесь – обеспечить достаточный уровень владения математическими представления для возможности существования в социуме. При этом, в СИПР на конкретный год могут отбираться те результаты, которые возможно развить у данного, конкретного ребенка.</a:t>
            </a:r>
            <a:endParaRPr lang="ru-RU" alt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rgbClr val="000000"/>
                </a:solidFill>
              </a:rPr>
              <a:t>Действующий ФГОС в настоящее время определяет прозрачную и четкую систему оценки</a:t>
            </a:r>
            <a:r>
              <a:rPr lang="ru-RU" altLang="ru-RU" i="0" baseline="0" dirty="0" smtClean="0">
                <a:solidFill>
                  <a:srgbClr val="000000"/>
                </a:solidFill>
              </a:rPr>
              <a:t> достижений обучающихся по двум аспектам: личностные результаты (развитие на необходимом уровне личностных достижений – см. таблицу) и предметные результаты (способность ребенка выполнить определенный процент заданий по теме).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Подробное и прозрачное описание системы оценки достижений детей – обязательное требование к деятельности ОО и учитывается при ее аккредитации.</a:t>
            </a:r>
          </a:p>
          <a:p>
            <a:endParaRPr lang="ru-RU" altLang="ru-RU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rgbClr val="000000"/>
                </a:solidFill>
              </a:rPr>
              <a:t>ФГОС здесь практически не работает (да и не должен работать) – о каких стандартах для таких детей может идти речь?!</a:t>
            </a:r>
          </a:p>
          <a:p>
            <a:r>
              <a:rPr lang="ru-RU" altLang="ru-RU" i="0" dirty="0" smtClean="0">
                <a:solidFill>
                  <a:srgbClr val="000000"/>
                </a:solidFill>
              </a:rPr>
              <a:t>Экспертная Группа – единственный возможный инструмент, позволяющих оценить динамику развития ребенка, обучающегося по второму варианту АООП.</a:t>
            </a:r>
            <a:endParaRPr lang="ru-RU" altLang="ru-RU" i="1" dirty="0" smtClean="0">
              <a:solidFill>
                <a:srgbClr val="000000"/>
              </a:solidFill>
            </a:endParaRPr>
          </a:p>
          <a:p>
            <a:r>
              <a:rPr lang="ru-RU" altLang="ru-RU" i="0" dirty="0" smtClean="0">
                <a:solidFill>
                  <a:schemeClr val="tx1"/>
                </a:solidFill>
              </a:rPr>
              <a:t>Суть текущей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аттестации – полугодовое оценивание продвижения к результатам, изложенным в СИПР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Промежуточной – годовая оценка результатов, изложенных в СИПР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И текущая и промежуточная аттестация подразумевает внесение изменений в СИПР с целью достижения более высоких результатов.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ИТОГОВАЯ – это оценка СИПР последнего года обучения.</a:t>
            </a:r>
            <a:endParaRPr lang="ru-RU" altLang="ru-RU" i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rgbClr val="000000"/>
                </a:solidFill>
              </a:rPr>
              <a:t>Мы с Вами рассмотрели лишь первую</a:t>
            </a:r>
            <a:r>
              <a:rPr lang="ru-RU" altLang="ru-RU" i="0" baseline="0" dirty="0" smtClean="0">
                <a:solidFill>
                  <a:srgbClr val="000000"/>
                </a:solidFill>
              </a:rPr>
              <a:t> часть АООП. Теперь нам необходимо ответить на вопрос: а каким же образом мы будем достигать обозначенных результатов?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Для ответа на этот вопрос мы и проанализируем содержательный раздел АООП.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Подчеркнем, что вне зависимости от варианта АООП структура данного раздела остается неизменной, поскольку весь образовательный процесс по факту сводится к этим блокам.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На следующих слайдах мы приведем примеры результатов образования детей, отраженных в АООП в двух вариантах. </a:t>
            </a:r>
            <a:r>
              <a:rPr lang="en-US" altLang="ru-RU" i="0" baseline="0" dirty="0" smtClean="0">
                <a:solidFill>
                  <a:srgbClr val="000000"/>
                </a:solidFill>
              </a:rPr>
              <a:t>[</a:t>
            </a:r>
            <a:r>
              <a:rPr lang="ru-RU" altLang="ru-RU" i="1" baseline="0" dirty="0" smtClean="0">
                <a:solidFill>
                  <a:srgbClr val="000000"/>
                </a:solidFill>
              </a:rPr>
              <a:t>С полным наполнением данного блока мы предлагаем вам ознакомиться самостоятельно. (будешь ли</a:t>
            </a:r>
            <a:r>
              <a:rPr lang="en-US" altLang="ru-RU" i="1" baseline="0" dirty="0" smtClean="0">
                <a:solidFill>
                  <a:srgbClr val="000000"/>
                </a:solidFill>
              </a:rPr>
              <a:t> </a:t>
            </a:r>
            <a:r>
              <a:rPr lang="ru-RU" altLang="ru-RU" i="1" baseline="0" dirty="0" smtClean="0">
                <a:solidFill>
                  <a:srgbClr val="000000"/>
                </a:solidFill>
              </a:rPr>
              <a:t>давать им программу целиком?</a:t>
            </a:r>
            <a:r>
              <a:rPr lang="en-US" altLang="ru-RU" i="1" baseline="0" dirty="0" smtClean="0">
                <a:solidFill>
                  <a:srgbClr val="000000"/>
                </a:solidFill>
              </a:rPr>
              <a:t>]</a:t>
            </a:r>
            <a:endParaRPr lang="ru-RU" altLang="ru-RU" i="1" baseline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chemeClr val="tx1"/>
                </a:solidFill>
              </a:rPr>
              <a:t>Начинаем с первооснов.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Чтобы ребенок успешно обучался в школе, он должен владеть определенными БАЗОВЫМИ учебными действиями. К таковым относятся: и способность воспринимать инструкцию, и понимание своей роли ученика, и готовность выполнять полученные задания… И многое другое.</a:t>
            </a:r>
          </a:p>
          <a:p>
            <a:r>
              <a:rPr lang="ru-RU" altLang="ru-RU" i="0" dirty="0" smtClean="0">
                <a:solidFill>
                  <a:schemeClr val="tx1"/>
                </a:solidFill>
              </a:rPr>
              <a:t>Ситуация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в отношении целевых ориентиров по формированию БУД аналогична как и с ключевыми результатами образовательного процесса.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Для АООП 1 – эти действия могут быть дифференцированы по уровням обучения. Кроме того для детей с легкой степенью УО возможно использовать классическое разделение УД на личностные, коммуникативные, регулятивные и познавательные.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В случае с вторым вариантом АООП такой дифференциации нет, да и быть не должно: для таких детей необходимо в течение всего обучения работать на формирование самых элементарных действий вне зависимости от их возраста. Здесь опять же на первое место выходит СИПР.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chemeClr val="tx1"/>
                </a:solidFill>
              </a:rPr>
              <a:t>Количество времени,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заложенное в Программу духовно-нравственного развития для обеих категорий детей относительно одинаковое. Почему? Дело в том, что как уже говорилось неоднократно основной целью образования детей с умеренной, тяжелой, глубокой УО является обеспечение возможности адекватно взаимодействовать с окружающими людьми, быть полноценным членом общества. Именно это во многом решается за счет работы по программам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духувно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-нравственного развития. В связи с этим количество времени, уделяемое педагогами и специалистами собственно ВОСПИТАНИЮ детей с нарушением интеллекта должно быть значительно увеличено по сравнению с тем, как было организовано образование в прошлом, когда акцент в основном делался исключительно на предметном обучении.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Духовно-нравственного развития, подразумевает активное взаимодействие различных участников образовательного процесса. ДНР должно гармонично встраиваться в предметное обучение, коррекционно-развивающие занятия, воспитательскую работу и прочую внеурочную деятельность педагогического коллектива.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dirty="0" smtClean="0">
                <a:solidFill>
                  <a:schemeClr val="tx1"/>
                </a:solidFill>
              </a:rPr>
              <a:t>Личностные,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воспитательные и предметные результаты программ </a:t>
            </a:r>
            <a:r>
              <a:rPr lang="ru-RU" altLang="ru-RU" i="0" dirty="0" smtClean="0">
                <a:solidFill>
                  <a:schemeClr val="tx1"/>
                </a:solidFill>
              </a:rPr>
              <a:t>ЗОЖ и ОБЖ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дают возможность детям с нарушениям интеллекта адекватно вести себя точки зрения сохранения своего здоровья и здоровья окружающих. Как и в программе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ДухНравстРазв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ключевые задачи данной программы эффективно достигаются в ходе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межпредметного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взаимодействия и совместной работы педагогов, специалистов и родителей, а также встраивается в предметное обучение.</a:t>
            </a: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395536" y="3257550"/>
            <a:ext cx="8424936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baseline="0" dirty="0" smtClean="0">
                <a:solidFill>
                  <a:schemeClr val="tx1"/>
                </a:solidFill>
              </a:rPr>
              <a:t>В рамках АООП внеурочная деятельность осуществляется ради достижения ключевого эффекта – повышение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социализированности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личности.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При этом внеурочная деятельность может протекать в рамках различных направлений:</a:t>
            </a:r>
          </a:p>
          <a:p>
            <a:pPr marL="171450" indent="-171450">
              <a:buFontTx/>
              <a:buChar char="-"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это и коррекционно-развивающая работа</a:t>
            </a:r>
          </a:p>
          <a:p>
            <a:pPr marL="171450" indent="-171450">
              <a:buFontTx/>
              <a:buChar char="-"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и духовно нравственное развитие</a:t>
            </a:r>
          </a:p>
          <a:p>
            <a:pPr marL="171450" indent="-171450">
              <a:buFontTx/>
              <a:buChar char="-"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и спортивно-оздоровительные мероприятия</a:t>
            </a:r>
          </a:p>
          <a:p>
            <a:pPr marL="171450" indent="-171450">
              <a:buFontTx/>
              <a:buChar char="-"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и общекультурные мероприятия.</a:t>
            </a:r>
          </a:p>
          <a:p>
            <a:pPr marL="0" indent="0">
              <a:buFontTx/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Отдельно подчеркнем, что внеурочная деятельность охватывает практически все виды активности ребенка, протекающей вне уроков. Кроме того, она никаким образом не закреплена во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ФГОСе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, таким образом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ООям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рекомендуется принимать специальный локальный акт «План внеурочной деятельности» и в нем четко указывать целевые ориентиры ее реализации.</a:t>
            </a:r>
          </a:p>
          <a:p>
            <a:pPr marL="0" indent="0">
              <a:buFontTx/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Внеурочная деятельность в основном относится к части АООП, формируемой участниками образовательного процесса в отличие от предметного обучения и коррекционно-развивающей деятельности, включенной в обязательную часть АООП.</a:t>
            </a:r>
          </a:p>
          <a:p>
            <a:pPr marL="0" indent="0">
              <a:buFontTx/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Теперь давайте уделим внимание, пожалуй ключевому компоненту АООП – это программам </a:t>
            </a:r>
            <a:r>
              <a:rPr lang="ru-RU" sz="1200" b="1" dirty="0" smtClean="0">
                <a:effectLst/>
              </a:rPr>
              <a:t>учебных предметов, курсов коррекционно-развивающей области.</a:t>
            </a:r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baseline="0" dirty="0" smtClean="0">
                <a:solidFill>
                  <a:schemeClr val="tx1"/>
                </a:solidFill>
              </a:rPr>
              <a:t>Данный блок АООП является ключевым, самым большим и подробным, потому что именно в нем указываются ключевые результаты предметного обучения и коррекционно-развивающих курсов.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Несомненным является факт, что содержание обучения, коррекции и развития для детей с легкой степенью УО и с умеренной, тяжелой, глубокой УО должны принципиально отличаться друг от друга.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И еще раз напомним, что в случае со вторым вариантом АООП, мы можем говорит лишь о ВОЗМОЖНЫХ результатах работы в рамках данных направлений. 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На слайдах отражен перечень предметных областей конкретных предметов, которые рекомендуется использовать для разработки Программ предметного обучения для разных категорий обучающихся.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Если посмотреть на приведенную таблицу, то можно увидеть, что перечень предметов для АООП 2 вариант – принципиально отличается в сторону существенного упрощения. Естественно и перечень результатов в каждой отдельной предметной программе будет свой, более того практически не пересекающийся.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И снова подчеркнем, что конкретное содержание предметного обучения для детей, обучающихся по второму варианту будет зависеть от СИПР.</a:t>
            </a: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4DD6BF0-1F6B-4E26-8FFC-E7B5FFDED70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«За</a:t>
            </a:r>
            <a:r>
              <a:rPr lang="ru-RU" altLang="ru-RU" baseline="0" dirty="0" smtClean="0"/>
              <a:t> 40 минут мы с Вами обсудим несколько ключевых вопросов. </a:t>
            </a:r>
          </a:p>
          <a:p>
            <a:r>
              <a:rPr lang="ru-RU" altLang="ru-RU" baseline="0" dirty="0" smtClean="0"/>
              <a:t>… </a:t>
            </a:r>
          </a:p>
          <a:p>
            <a:r>
              <a:rPr lang="ru-RU" altLang="ru-RU" baseline="0" dirty="0" smtClean="0"/>
              <a:t>Сразу же озвучу 2 ключевые мысли, которые пойдут красной нитью по всему нашему диалогу:</a:t>
            </a:r>
          </a:p>
          <a:p>
            <a:pPr marL="171450" indent="-171450">
              <a:buFontTx/>
              <a:buChar char="-"/>
            </a:pPr>
            <a:r>
              <a:rPr lang="ru-RU" altLang="ru-RU" baseline="0" dirty="0" smtClean="0"/>
              <a:t>реально работающая, а не существующая только на бумаге АООП должна быть специализирована, "заточена" под конкретных детей, а точнее – под степень и уровень их отклонения. Ключевая идея вводимого ФГОС – это уход от слепой унификации требований к тому, что должны знать дети. Взамен этого предполагается разработка конкретного инструмента, позволяющего адекватно особенностям детей способствовать их социализации в наше сообщество.</a:t>
            </a:r>
          </a:p>
          <a:p>
            <a:pPr marL="171450" indent="-171450">
              <a:buFontTx/>
              <a:buChar char="-"/>
            </a:pPr>
            <a:r>
              <a:rPr lang="ru-RU" altLang="ru-RU" baseline="0" dirty="0" smtClean="0"/>
              <a:t>и вторая мысль: эффективная программа – это по сути своей перечень конкретных РЕЗУЛЬТАТОВ, которых мы добиваемся в ходе образовательного процесса. Естественно, программа предполагает определенные и четко сформулированные механизмы реализации обозначенных результатов. НО: именно так, а не наоборот. ОТ ожидаемого РЕЗУЛЬТАТА к организации процесса. (?: часто бывает: я выдаю инфу, потому что это заложено в программе и потом смотрю – прижилась она в голове у слушателя или нет; вопросы «зачем ему эта инфа?», «в состоянии ли он ее взять?», «что в конечном итоге мы хотим достичь от него?» - ставится часто постфактум… потому что «ЕСТЬ ЖЕ ПРОГРАММА – я по ней и работаю!»)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116632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179512" y="3257550"/>
            <a:ext cx="8856984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baseline="0" dirty="0" err="1" smtClean="0">
                <a:solidFill>
                  <a:schemeClr val="tx1"/>
                </a:solidFill>
              </a:rPr>
              <a:t>КРЗиК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в системе образования детей с УО играют крайне важную роль. Ключевой целью образования наших детей является формирование набора жизненно-важный компетенций, способствующих успешной социализации и интеграции ребенка в обществе.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Поэтому в отличие от образования детей без нарушений интеллектуального развития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КРЗиК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– являются неотъемлемым и обязательным атрибутом образовательного процесса. Это положение закреплено ФГОС.</a:t>
            </a:r>
          </a:p>
          <a:p>
            <a:r>
              <a:rPr lang="ru-RU" altLang="ru-RU" i="0" baseline="0" dirty="0" smtClean="0">
                <a:solidFill>
                  <a:schemeClr val="tx1"/>
                </a:solidFill>
              </a:rPr>
              <a:t>Каким же образом встраивается в структуру АООП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КРЗиК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. Напомним, что УЧЕБНЫЙ ПЛАН включает в себя 2 части: </a:t>
            </a:r>
          </a:p>
          <a:p>
            <a:pPr marL="228600" indent="-228600">
              <a:buAutoNum type="arabicPeriod"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Обязательная часть и 2. Часть, формируемая участниками образовательного процесса.</a:t>
            </a:r>
          </a:p>
          <a:p>
            <a:pPr marL="0" indent="0"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Обязательная часть в случае Первого варианта АООП предполагает не менее 70 % учебной нагрузки и включает в себя собственно предметное обучение. </a:t>
            </a:r>
          </a:p>
          <a:p>
            <a:pPr marL="0" indent="0"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Вторая часть – это совокупность дополнительных коррекционно-развивающих и воспитательных воздействий на ребенка, которая определяется не ФГОС, а СПЕЦИФИЧЕСКИМИ ПОТРЕБНОСТЯМИ конкретного ребенка. Поэтому ко второй части Учебного плана относятся коррекционно-развивающие курсы и прочая внеурочная деятельность педагогического коллектива.</a:t>
            </a:r>
          </a:p>
          <a:p>
            <a:pPr marL="0" indent="0">
              <a:buNone/>
            </a:pPr>
            <a:endParaRPr lang="ru-RU" altLang="ru-RU" i="0" baseline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Со вторым вариантом АООП ситуация более сложная – помимо предметного обучения, которое уже ориентировано на формирование ЖВК, необходимо силами основного участника образовательного процесса проводить также и дополнительные КРЗ, определенные для каждого ребенка СИПР. Кроме того, всем обучающимся по второму варианту АООП необходимо выдавать 4 базовый КРК по сенсорному развитию, предметно-практическим действиям, двигательному развитию и альтернативной и дополнительной коммуникации. Данные курсы проводят специалисты ОО и поэтому они относятся наряду с внеурочной деятельностью ко второй части учебного плана.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baseline="0" dirty="0" smtClean="0">
                <a:solidFill>
                  <a:srgbClr val="000000"/>
                </a:solidFill>
              </a:rPr>
              <a:t>Мы с Вами уже неоднократно говорили об учебном плане. Что ж как и всегда Программа образования реализуется в первую очередь посредством данного документа.</a:t>
            </a:r>
          </a:p>
          <a:p>
            <a:r>
              <a:rPr lang="ru-RU" altLang="ru-RU" i="0" baseline="0" dirty="0" smtClean="0">
                <a:solidFill>
                  <a:srgbClr val="000000"/>
                </a:solidFill>
              </a:rPr>
              <a:t>Для примера мы с вами рассмотрим 2 варианта годового учебного плана ОО, направленной на обучение детей </a:t>
            </a:r>
            <a:r>
              <a:rPr lang="en-US" altLang="ru-RU" i="0" baseline="0" dirty="0" smtClean="0">
                <a:solidFill>
                  <a:srgbClr val="000000"/>
                </a:solidFill>
              </a:rPr>
              <a:t>I-IV </a:t>
            </a:r>
            <a:r>
              <a:rPr lang="ru-RU" altLang="ru-RU" i="0" baseline="0" dirty="0" smtClean="0">
                <a:solidFill>
                  <a:srgbClr val="000000"/>
                </a:solidFill>
              </a:rPr>
              <a:t>классов по первому и второму варианту АООП.</a:t>
            </a:r>
          </a:p>
          <a:p>
            <a:endParaRPr lang="ru-RU" altLang="ru-RU" i="0" baseline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i="0" baseline="0" dirty="0" smtClean="0">
                <a:solidFill>
                  <a:schemeClr val="tx1"/>
                </a:solidFill>
              </a:rPr>
              <a:t>Еще раз акцентируем внимание, что часть формируемая участниками образовательного процесса в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расчасовке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не должна превышать 30 % общего времени образования ребенка. В то время как обязательная часть должна составлять не менее 70 % времени.</a:t>
            </a: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В случае со вторым Вариантом АООП часть формируемая участниками образовательного процесса в </a:t>
            </a:r>
            <a:r>
              <a:rPr lang="ru-RU" altLang="ru-RU" i="0" baseline="0" dirty="0" err="1" smtClean="0">
                <a:solidFill>
                  <a:schemeClr val="tx1"/>
                </a:solidFill>
              </a:rPr>
              <a:t>расчасовке</a:t>
            </a:r>
            <a:r>
              <a:rPr lang="ru-RU" altLang="ru-RU" i="0" baseline="0" dirty="0" smtClean="0">
                <a:solidFill>
                  <a:schemeClr val="tx1"/>
                </a:solidFill>
              </a:rPr>
              <a:t> не должна превышать 40 % общего времени образования ребенка. В то время как обязательная часть должна составлять не менее 60 % времени.</a:t>
            </a: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Итак мы с вами рассмотрели ключевые структурные блоки АООП, разработанной для детей с УО.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Данная программа включает в себя 3 раздела: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1. Целевой, 2. Содержательный и 3. Организационный.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ru-RU" altLang="ru-RU" i="0" baseline="0" dirty="0" smtClean="0">
                <a:solidFill>
                  <a:schemeClr val="tx1"/>
                </a:solidFill>
              </a:rPr>
              <a:t>Но самое главное…</a:t>
            </a:r>
          </a:p>
          <a:p>
            <a:endParaRPr lang="ru-RU" altLang="ru-RU" i="0" baseline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4DD6BF0-1F6B-4E26-8FFC-E7B5FFDED70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25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solidFill>
                <a:prstClr val="white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baseline="0" dirty="0" smtClean="0"/>
              <a:t>… эффективная и работающая образовательная программа должна:</a:t>
            </a:r>
          </a:p>
          <a:p>
            <a:pPr marL="228600" indent="-228600">
              <a:buAutoNum type="arabicPeriod"/>
            </a:pPr>
            <a:r>
              <a:rPr lang="ru-RU" altLang="ru-RU" baseline="0" dirty="0" smtClean="0"/>
              <a:t>учитывать особенности детей и </a:t>
            </a:r>
          </a:p>
          <a:p>
            <a:pPr marL="228600" indent="-228600">
              <a:buAutoNum type="arabicPeriod"/>
            </a:pPr>
            <a:r>
              <a:rPr lang="ru-RU" altLang="ru-RU" baseline="0" dirty="0" smtClean="0"/>
              <a:t>представлять собой перечень конкретных и измеримых результатов, достигаемых совместными усилиями всех участников образовательного процесса!</a:t>
            </a:r>
          </a:p>
          <a:p>
            <a:pPr marL="0" indent="0">
              <a:buNone/>
            </a:pPr>
            <a:r>
              <a:rPr lang="ru-RU" altLang="ru-RU" baseline="0" dirty="0" smtClean="0"/>
              <a:t>СПАСИБО ЗА ВНИМАНИЕ готова ответить на все ваши вопросы.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4DD6BF0-1F6B-4E26-8FFC-E7B5FFDED70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Основная идея СТАНДАРТА:</a:t>
            </a:r>
            <a:r>
              <a:rPr lang="ru-RU" altLang="ru-RU" baseline="0" dirty="0" smtClean="0"/>
              <a:t> цель образования – это не передача совокупности ЗУН, а формирование таких компетенций, которые позволят ребенку на максимально возможном уровне успешности решать социальные задачи, которые будет ставить перед ним жизнь.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74DD6BF0-1F6B-4E26-8FFC-E7B5FFDED70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Именно поэтому, чем</a:t>
            </a:r>
            <a:r>
              <a:rPr lang="ru-RU" altLang="ru-RU" baseline="0" dirty="0" smtClean="0"/>
              <a:t> большая степень отклонений у ребенка, тем в МЕНЬШЕЙ степени в Программе должен быть представлен АКАДЕМИЧЕСКИЙ компонент и в тем БОЛЬШЕЙ степени система образования должна работать на формирование элементарных жизненных компетенций, необходимых для нормального функционирования ребенка в социуме.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Конечно,</a:t>
            </a:r>
            <a:r>
              <a:rPr lang="ru-RU" altLang="ru-RU" baseline="0" dirty="0" smtClean="0"/>
              <a:t> перечень особых образовательных потребностей для этих групп детей значительно шире. Но уже по приведенным примерам видна очевидная специфика этих потребностей.</a:t>
            </a:r>
          </a:p>
          <a:p>
            <a:r>
              <a:rPr lang="ru-RU" altLang="ru-RU" baseline="0" dirty="0" smtClean="0"/>
              <a:t>И самое главное с точки зрения содержания АООП – это опять же БОЛЬШАЯ ориентация во втором варианте на ЖВК, а в первом варианте – на адаптированный, но все-таки АКАДЕМИЧЕСКИЙ компонент обучения.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Как я уже говорила</a:t>
            </a:r>
            <a:r>
              <a:rPr lang="ru-RU" altLang="ru-RU" baseline="0" dirty="0" smtClean="0"/>
              <a:t> квинтэссенцией, центром, сутью программы является описание ОЖИДАЕМЫХ результатов образования детей. АООП предполагает четкое и последовательное изложение перечня результативных ориентиров для педагогов и специалистов, на которые направляются все усилия ОО.</a:t>
            </a:r>
          </a:p>
          <a:p>
            <a:r>
              <a:rPr lang="ru-RU" altLang="ru-RU" baseline="0" dirty="0" smtClean="0"/>
              <a:t>Однако, для первого варианта АООП эти результаты «относятся ко всем обучающимся»: все обучающиеся должны соответствовать минимальным требованиям на тот или иной этап обучения, также для них четко определяется достаточный уровень владения теми или иными ЗУН.</a:t>
            </a:r>
          </a:p>
          <a:p>
            <a:r>
              <a:rPr lang="ru-RU" altLang="ru-RU" baseline="0" dirty="0" smtClean="0"/>
              <a:t>Совершенно другая ситуация наблюдается в отношении планируемых результатов освоения АООП вариант 2:</a:t>
            </a:r>
          </a:p>
          <a:p>
            <a:r>
              <a:rPr lang="ru-RU" altLang="ru-RU" dirty="0" smtClean="0"/>
              <a:t>по</a:t>
            </a:r>
            <a:r>
              <a:rPr lang="ru-RU" altLang="ru-RU" baseline="0" dirty="0" smtClean="0"/>
              <a:t> сути в данной программе приводится перечень ориентиров, ВОЗМОЖНЫХ результатов образования. На практике в зависимости от конкретного ребенка и его конкретной ситуации АООП вариант 2 используется только для того, чтобы разработать СПЕЦИАЛЬНЫЙ ИНДИВИДУАЛЬНЫЙ ПЛАН РАЗВИТИЯ. Из перечня ВОЗМОЖНЫХ РЕЗУЛЬТАТОВ на основании характеристики ПМПК выделяются те планируемые </a:t>
            </a:r>
            <a:r>
              <a:rPr lang="ru-RU" altLang="ru-RU" baseline="0" dirty="0" err="1" smtClean="0"/>
              <a:t>рузультаты</a:t>
            </a:r>
            <a:r>
              <a:rPr lang="ru-RU" altLang="ru-RU" baseline="0" dirty="0" smtClean="0"/>
              <a:t>, которые возможно развить у конкретного ребенка в течение года. Таким образом, именно СИПР выступает в качестве основного инструмента работы педагогического коллектива с конкретным ребенком.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/>
          <a:p>
            <a:r>
              <a:rPr lang="ru-RU" altLang="ru-RU" dirty="0" smtClean="0"/>
              <a:t>Вне</a:t>
            </a:r>
            <a:r>
              <a:rPr lang="ru-RU" altLang="ru-RU" baseline="0" dirty="0" smtClean="0"/>
              <a:t> зависимости от варианта АООП структура программ будет единая. Это унифицированный документ, принимающийся в качестве основного инструмента формирования системы обучения в ОО. Он включает в себя ТРИ ключевых раздела: целевой, содержательный и организационный.</a:t>
            </a:r>
          </a:p>
          <a:p>
            <a:r>
              <a:rPr lang="ru-RU" altLang="ru-RU" baseline="0" dirty="0" smtClean="0"/>
              <a:t>В дальнейшем мы увидим, насколько существенно отличие содержания данных разделов в зависимости от варианта АООП.</a:t>
            </a:r>
            <a:endParaRPr lang="ru-RU" alt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A6D41E5B-58BA-4F6C-A02F-448BD13B8A51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ea typeface="DejaVu Sans" charset="0"/>
              <a:cs typeface="DejaVu Sans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altLang="ru-RU" dirty="0" smtClean="0"/>
              <a:t>Начнем с Целевого Раздела. И первым пунктом его является пояснительная записка.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7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58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440" y="312738"/>
            <a:ext cx="2141537" cy="5815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6" y="312738"/>
            <a:ext cx="6272213" cy="5815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987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8114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91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549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08413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5214" y="1600200"/>
            <a:ext cx="38084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39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03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0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205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237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088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C2C2C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64000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4000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600200"/>
            <a:ext cx="77692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6" y="312739"/>
            <a:ext cx="8566151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79389" y="6480175"/>
            <a:ext cx="87852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 altLang="ru-RU" b="1"/>
              <a:t>ГОУ ЯО «Ярославская школа-интернат № 9»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1"/>
            <a:ext cx="8964613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altLang="ru-RU" sz="1600" b="0" dirty="0" smtClean="0"/>
              <a:t>Структура</a:t>
            </a:r>
            <a:r>
              <a:rPr lang="ru-RU" altLang="ru-RU" sz="1600" b="0" baseline="0" dirty="0" smtClean="0"/>
              <a:t>  АООП  образования  обучающихся  с  умственной  отсталостью</a:t>
            </a:r>
            <a:endParaRPr lang="ru-RU" altLang="ru-RU" sz="1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640007"/>
          </a:solidFill>
          <a:latin typeface="Arial Black" pitchFamily="34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7"/>
            <a:ext cx="9144000" cy="3888531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dirty="0" smtClean="0"/>
              <a:t>Адаптированная основная общеобразовательная программа образования обучающихся</a:t>
            </a:r>
            <a:br>
              <a:rPr lang="ru-RU" altLang="ru-RU" sz="4400" dirty="0" smtClean="0"/>
            </a:br>
            <a:r>
              <a:rPr lang="ru-RU" altLang="ru-RU" sz="4400" dirty="0" smtClean="0"/>
              <a:t>с умственной отсталостью</a:t>
            </a:r>
            <a:endParaRPr lang="ru-RU" altLang="ru-RU" sz="4400" i="1" dirty="0" smtClean="0">
              <a:latin typeface="Arial" charset="0"/>
            </a:endParaRPr>
          </a:p>
        </p:txBody>
      </p:sp>
      <p:sp>
        <p:nvSpPr>
          <p:cNvPr id="3" name="Стрелка вниз 20"/>
          <p:cNvSpPr>
            <a:spLocks noChangeArrowheads="1"/>
          </p:cNvSpPr>
          <p:nvPr/>
        </p:nvSpPr>
        <p:spPr bwMode="auto">
          <a:xfrm rot="16200000">
            <a:off x="4009616" y="4227667"/>
            <a:ext cx="769438" cy="2090348"/>
          </a:xfrm>
          <a:prstGeom prst="downArrow">
            <a:avLst>
              <a:gd name="adj1" fmla="val 63898"/>
              <a:gd name="adj2" fmla="val 5000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>
              <a:cs typeface="Arial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0578" y="4644915"/>
            <a:ext cx="3001303" cy="1255847"/>
          </a:xfrm>
          <a:prstGeom prst="verticalScroll">
            <a:avLst>
              <a:gd name="adj" fmla="val 25000"/>
            </a:avLst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lvl="0" algn="ctr">
              <a:buClr>
                <a:srgbClr val="800000"/>
              </a:buClr>
            </a:pPr>
            <a:r>
              <a:rPr lang="ru-RU" altLang="ru-RU" sz="3600" b="1" i="1" dirty="0" smtClean="0">
                <a:solidFill>
                  <a:srgbClr val="800000"/>
                </a:solidFill>
              </a:rPr>
              <a:t>ФГОС</a:t>
            </a:r>
            <a:r>
              <a:rPr lang="ru-RU" altLang="ru-RU" sz="3600" b="1" dirty="0" smtClean="0">
                <a:solidFill>
                  <a:srgbClr val="800000"/>
                </a:solidFill>
              </a:rPr>
              <a:t> </a:t>
            </a:r>
            <a:endParaRPr lang="ru-RU" altLang="ru-RU" sz="3600" b="1" dirty="0">
              <a:solidFill>
                <a:srgbClr val="8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8" t="27445" r="5737" b="7784"/>
          <a:stretch/>
        </p:blipFill>
        <p:spPr bwMode="auto">
          <a:xfrm>
            <a:off x="5555360" y="4270023"/>
            <a:ext cx="3121096" cy="172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55360" y="5900767"/>
            <a:ext cx="3121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 smtClean="0">
                <a:solidFill>
                  <a:srgbClr val="800000"/>
                </a:solidFill>
              </a:rPr>
              <a:t>Практика</a:t>
            </a:r>
            <a:endParaRPr lang="ru-RU" sz="14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6673"/>
            <a:ext cx="9144000" cy="647924"/>
          </a:xfrm>
        </p:spPr>
        <p:txBody>
          <a:bodyPr/>
          <a:lstStyle/>
          <a:p>
            <a:pPr marL="292100">
              <a:lnSpc>
                <a:spcPct val="115000"/>
              </a:lnSpc>
              <a:spcAft>
                <a:spcPts val="0"/>
              </a:spcAft>
            </a:pPr>
            <a:r>
              <a:rPr lang="ru-RU" sz="3200" dirty="0"/>
              <a:t>1.1. Пояснительная записка</a:t>
            </a:r>
            <a:endParaRPr lang="ru-RU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640" y="1173838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kern="0" dirty="0" smtClean="0">
                <a:solidFill>
                  <a:srgbClr val="990000"/>
                </a:solidFill>
                <a:latin typeface="Arial"/>
              </a:rPr>
              <a:t>1.1.1. Цели и задачи АООП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kern="0" dirty="0" smtClean="0">
                <a:solidFill>
                  <a:srgbClr val="990000"/>
                </a:solidFill>
                <a:latin typeface="Arial"/>
              </a:rPr>
              <a:t>1.1.2. Описание ключевых этапов АООП и их общая характеристика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kern="0" dirty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kern="0" dirty="0" smtClean="0">
                <a:solidFill>
                  <a:srgbClr val="990000"/>
                </a:solidFill>
                <a:latin typeface="Arial"/>
              </a:rPr>
              <a:t>1.1.3. Общая характеристика обучающихся</a:t>
            </a: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kern="0" dirty="0" smtClean="0">
              <a:solidFill>
                <a:srgbClr val="990000"/>
              </a:solidFill>
              <a:latin typeface="Arial"/>
            </a:endParaRPr>
          </a:p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kern="0" dirty="0" smtClean="0">
                <a:solidFill>
                  <a:srgbClr val="990000"/>
                </a:solidFill>
                <a:latin typeface="Arial"/>
              </a:rPr>
              <a:t>1.1.4. Особые образовательные потребности обучающихся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4650862"/>
              </p:ext>
            </p:extLst>
          </p:nvPr>
        </p:nvGraphicFramePr>
        <p:xfrm>
          <a:off x="539552" y="2835045"/>
          <a:ext cx="827303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516"/>
                <a:gridCol w="4136516"/>
              </a:tblGrid>
              <a:tr h="5665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«АООП включает в себя обязательную часть и часть, формируемую участниками образовательного процесса»: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302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Обязательная часть</a:t>
                      </a:r>
                      <a:endParaRPr kumimoji="0" lang="ru-RU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Часть, формируемая участниками образовательного процесса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653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АООП вариант 1 – не менее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70 %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АООП вариант 2 – не менее 60 %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АООП вариант 1 – не более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30 %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АООП вариант 2 –  не более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36455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920880" cy="648072"/>
          </a:xfrm>
        </p:spPr>
        <p:txBody>
          <a:bodyPr/>
          <a:lstStyle/>
          <a:p>
            <a:pPr marL="2921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1.</a:t>
            </a:r>
            <a:r>
              <a:rPr lang="en-US" sz="3200" dirty="0" smtClean="0"/>
              <a:t>2</a:t>
            </a:r>
            <a:r>
              <a:rPr lang="ru-RU" sz="3200" dirty="0" smtClean="0"/>
              <a:t>. Планируемые результаты</a:t>
            </a:r>
            <a:endParaRPr lang="ru-RU" sz="1800" b="0" dirty="0">
              <a:latin typeface="+mn-lt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1076937"/>
              </p:ext>
            </p:extLst>
          </p:nvPr>
        </p:nvGraphicFramePr>
        <p:xfrm>
          <a:off x="323528" y="1141007"/>
          <a:ext cx="864096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3744416"/>
                <a:gridCol w="4032448"/>
              </a:tblGrid>
              <a:tr h="68608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АООП вариант 1</a:t>
                      </a:r>
                    </a:p>
                    <a:p>
                      <a:pPr algn="ctr"/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Планируемые результаты</a:t>
                      </a:r>
                      <a:endParaRPr kumimoji="0" lang="ru-RU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АООП вариант 2</a:t>
                      </a:r>
                    </a:p>
                    <a:p>
                      <a:pPr algn="ctr"/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Возможные результаты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78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</a:rPr>
                        <a:t>Предметная</a:t>
                      </a:r>
                      <a:r>
                        <a:rPr lang="ru-RU" sz="2000" b="1" i="0" baseline="0" dirty="0" smtClean="0">
                          <a:solidFill>
                            <a:schemeClr val="tx1"/>
                          </a:solidFill>
                        </a:rPr>
                        <a:t> область: МАТЕМАТИКА</a:t>
                      </a:r>
                      <a:endParaRPr lang="ru-RU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78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Предмет: математика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матем</a:t>
                      </a:r>
                      <a:r>
                        <a:rPr lang="ru-RU" sz="1800" baseline="0" dirty="0" smtClean="0"/>
                        <a:t>-кие представления</a:t>
                      </a:r>
                      <a:endParaRPr lang="ru-R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0294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IV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Минимальный уровень: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знание числового ряда 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-100 в прямом порядке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Достаточный уровень: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числового ряда 1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-100 в прямом и обратном порядке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умение представлять</a:t>
                      </a:r>
                      <a:r>
                        <a:rPr lang="ru-RU" sz="1800" baseline="0" dirty="0" smtClean="0"/>
                        <a:t> множество двумя другими в пределах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умение распознавать цифры, означающие номер дома, квартиры, автобуса, телефона и т.п.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умение решать задачи на увеличение/уменьшение на 1,</a:t>
                      </a:r>
                      <a:r>
                        <a:rPr lang="ru-RU" sz="1800" baseline="0" dirty="0" smtClean="0"/>
                        <a:t> несколько единиц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/>
                        <a:t>умение пересчитывать предметы в доступных пределах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3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IX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класс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Минимальный уровень: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знание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таблицы сложения однозначных чисел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Достаточный уровень: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знание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таблицы сложения однозначных чисел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 </a:t>
                      </a:r>
                      <a:r>
                        <a:rPr lang="ru-RU" sz="1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через с переходом через десяток</a:t>
                      </a:r>
                      <a:endParaRPr lang="ru-RU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60766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8072"/>
          </a:xfrm>
        </p:spPr>
        <p:txBody>
          <a:bodyPr/>
          <a:lstStyle/>
          <a:p>
            <a:pPr marL="2921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1.3. Система оценки достижений</a:t>
            </a:r>
            <a:endParaRPr lang="ru-RU" sz="1800" b="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8964488" cy="237626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АООП вариант </a:t>
            </a:r>
            <a:r>
              <a:rPr lang="ru-RU" sz="32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основывается </a:t>
            </a:r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на критериях, определенных ФГОС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подразумевает четкий </a:t>
            </a:r>
            <a:r>
              <a:rPr lang="ru-RU" sz="2400" b="1" dirty="0" err="1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критериальный</a:t>
            </a:r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 принцип оценивания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личностные и предметные результаты обучающегося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41402"/>
              </p:ext>
            </p:extLst>
          </p:nvPr>
        </p:nvGraphicFramePr>
        <p:xfrm>
          <a:off x="497632" y="3859325"/>
          <a:ext cx="8322840" cy="2562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248"/>
                <a:gridCol w="5328592"/>
              </a:tblGrid>
              <a:tr h="336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Calibri"/>
                        </a:rPr>
                        <a:t>Пример критерия личностных</a:t>
                      </a:r>
                      <a:r>
                        <a:rPr lang="ru-RU" sz="2000" b="1" kern="50" baseline="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Calibri"/>
                        </a:rPr>
                        <a:t> достижений обучающихся</a:t>
                      </a:r>
                      <a:endParaRPr lang="ru-RU" sz="2000" b="1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Параметры оценки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effectLst/>
                        </a:rPr>
                        <a:t>Индикаторы</a:t>
                      </a:r>
                      <a:endParaRPr lang="ru-RU" sz="1800" b="1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34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сформированность навыков коммуникации со </a:t>
                      </a:r>
                      <a:r>
                        <a:rPr lang="ru-RU" sz="2000" kern="50" dirty="0" smtClean="0">
                          <a:effectLst/>
                        </a:rPr>
                        <a:t>взрослыми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способность инициировать и поддерживать </a:t>
                      </a:r>
                      <a:r>
                        <a:rPr lang="ru-RU" sz="2000" kern="50" dirty="0" smtClean="0">
                          <a:effectLst/>
                        </a:rPr>
                        <a:t>коммуникацию </a:t>
                      </a:r>
                      <a:r>
                        <a:rPr lang="ru-RU" sz="2000" kern="50" dirty="0">
                          <a:effectLst/>
                        </a:rPr>
                        <a:t>с взрослыми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способность применять </a:t>
                      </a:r>
                      <a:r>
                        <a:rPr lang="ru-RU" sz="2000" kern="50" dirty="0" smtClean="0">
                          <a:effectLst/>
                        </a:rPr>
                        <a:t>адекватные </a:t>
                      </a:r>
                      <a:r>
                        <a:rPr lang="ru-RU" sz="2000" kern="50" dirty="0">
                          <a:effectLst/>
                        </a:rPr>
                        <a:t>способы поведения в разных ситуациях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01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50" dirty="0">
                          <a:effectLst/>
                        </a:rPr>
                        <a:t>способность обращаться за помощью </a:t>
                      </a:r>
                      <a:endParaRPr lang="ru-RU" sz="1800" kern="50" dirty="0">
                        <a:solidFill>
                          <a:srgbClr val="00000A"/>
                        </a:solidFill>
                        <a:effectLst/>
                        <a:latin typeface="Calibri"/>
                        <a:ea typeface="Arial Unicode MS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3703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496944" cy="648072"/>
          </a:xfrm>
        </p:spPr>
        <p:txBody>
          <a:bodyPr/>
          <a:lstStyle/>
          <a:p>
            <a:pPr marL="2921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1.3. Система оценки достижений</a:t>
            </a:r>
            <a:endParaRPr lang="ru-RU" sz="1800" b="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96752"/>
            <a:ext cx="8496944" cy="52565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3600" b="1" dirty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АООП вариант </a:t>
            </a:r>
            <a:r>
              <a:rPr lang="ru-RU" sz="36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2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Основывается </a:t>
            </a: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на достижениях результатов отраженных в СИПР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Производится </a:t>
            </a: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методом </a:t>
            </a: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Экспертной Группы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Включает в себя 3 этапа:</a:t>
            </a:r>
          </a:p>
          <a:p>
            <a:pPr marL="108585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Текущая</a:t>
            </a:r>
          </a:p>
          <a:p>
            <a:pPr marL="108585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Промежуточная</a:t>
            </a:r>
          </a:p>
          <a:p>
            <a:pPr marL="1085850" lvl="1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Итоговая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99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Правая фигурная скобка 3"/>
          <p:cNvSpPr/>
          <p:nvPr/>
        </p:nvSpPr>
        <p:spPr bwMode="auto">
          <a:xfrm>
            <a:off x="4211961" y="4797152"/>
            <a:ext cx="324036" cy="1080120"/>
          </a:xfrm>
          <a:prstGeom prst="rightBrace">
            <a:avLst>
              <a:gd name="adj1" fmla="val 41667"/>
              <a:gd name="adj2" fmla="val 50000"/>
            </a:avLst>
          </a:prstGeom>
          <a:noFill/>
          <a:ln w="412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6" y="4703511"/>
            <a:ext cx="2418675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</a:rPr>
              <a:t>Изменения</a:t>
            </a:r>
          </a:p>
          <a:p>
            <a:pPr algn="ctr"/>
            <a:r>
              <a:rPr lang="ru-RU" sz="3200" b="1" dirty="0" smtClean="0">
                <a:solidFill>
                  <a:srgbClr val="990000"/>
                </a:solidFill>
              </a:rPr>
              <a:t>СИПР</a:t>
            </a:r>
            <a:endParaRPr lang="ru-RU" sz="3200" dirty="0"/>
          </a:p>
        </p:txBody>
      </p:sp>
      <p:sp>
        <p:nvSpPr>
          <p:cNvPr id="7" name="Стрелка вверх 6"/>
          <p:cNvSpPr/>
          <p:nvPr/>
        </p:nvSpPr>
        <p:spPr bwMode="auto">
          <a:xfrm rot="5400000">
            <a:off x="4662997" y="4926549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270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665"/>
            <a:ext cx="9144000" cy="647924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УНИВЕРАЛЬНАЯ СТРУКТУРА АООП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9787542"/>
              </p:ext>
            </p:extLst>
          </p:nvPr>
        </p:nvGraphicFramePr>
        <p:xfrm>
          <a:off x="251520" y="1052736"/>
          <a:ext cx="8712968" cy="5519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2824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ru-RU" sz="1800" b="1" dirty="0">
                          <a:effectLst/>
                        </a:rPr>
                        <a:t>. Целевой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249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1.1</a:t>
                      </a:r>
                      <a:r>
                        <a:rPr lang="ru-RU" sz="1800" b="1" dirty="0">
                          <a:effectLst/>
                        </a:rPr>
                        <a:t>. Пояснительная записка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98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1.2</a:t>
                      </a:r>
                      <a:r>
                        <a:rPr lang="ru-RU" sz="1800" b="1" dirty="0">
                          <a:effectLst/>
                        </a:rPr>
                        <a:t>. Планируемые результаты освоения </a:t>
                      </a:r>
                      <a:r>
                        <a:rPr lang="ru-RU" sz="1800" b="1" dirty="0" smtClean="0">
                          <a:effectLst/>
                        </a:rPr>
                        <a:t>обучающимися 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614833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1.3</a:t>
                      </a:r>
                      <a:r>
                        <a:rPr lang="ru-RU" sz="1800" b="1" dirty="0">
                          <a:effectLst/>
                        </a:rPr>
                        <a:t>. Система оценки достижения </a:t>
                      </a:r>
                      <a:r>
                        <a:rPr lang="ru-RU" sz="1800" b="1" dirty="0" smtClean="0">
                          <a:effectLst/>
                        </a:rPr>
                        <a:t>планируемых </a:t>
                      </a:r>
                      <a:r>
                        <a:rPr lang="ru-RU" sz="1800" b="1" dirty="0">
                          <a:effectLst/>
                        </a:rPr>
                        <a:t>результатов освоения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24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. Содержательный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8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2.1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базовых учебных действий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14833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2.2</a:t>
                      </a:r>
                      <a:r>
                        <a:rPr lang="ru-RU" sz="1800" b="1" dirty="0">
                          <a:effectLst/>
                        </a:rPr>
                        <a:t>. Программы учебных предметов, курсов коррекционно-развивающей области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8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2.3</a:t>
                      </a:r>
                      <a:r>
                        <a:rPr lang="ru-RU" sz="1800" b="1" dirty="0">
                          <a:effectLst/>
                        </a:rPr>
                        <a:t>. Программа духовно-нравственного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8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2.4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экологической культуры, </a:t>
                      </a:r>
                      <a:r>
                        <a:rPr lang="ru-RU" sz="1800" b="1" dirty="0" smtClean="0">
                          <a:effectLst/>
                        </a:rPr>
                        <a:t>ЗБОЖ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49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2.5</a:t>
                      </a:r>
                      <a:r>
                        <a:rPr lang="ru-RU" sz="1800" b="1" dirty="0">
                          <a:effectLst/>
                        </a:rPr>
                        <a:t>. Программа коррекционной работы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98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2.6</a:t>
                      </a:r>
                      <a:r>
                        <a:rPr lang="ru-RU" sz="1800" b="1" dirty="0">
                          <a:effectLst/>
                        </a:rPr>
                        <a:t>. Программа внеурочной </a:t>
                      </a:r>
                      <a:r>
                        <a:rPr lang="ru-RU" sz="1800" b="1" dirty="0" smtClean="0">
                          <a:effectLst/>
                        </a:rPr>
                        <a:t>деятельности</a:t>
                      </a:r>
                      <a:endParaRPr lang="ru-RU" sz="1100" b="1" dirty="0">
                        <a:effectLst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249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</a:t>
                      </a:r>
                      <a:r>
                        <a:rPr lang="ru-RU" sz="1800" b="1" dirty="0">
                          <a:effectLst/>
                        </a:rPr>
                        <a:t> Организационный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249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3.1</a:t>
                      </a:r>
                      <a:r>
                        <a:rPr lang="ru-RU" sz="1800" b="1" dirty="0">
                          <a:effectLst/>
                        </a:rPr>
                        <a:t>. Учебный план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249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3.2</a:t>
                      </a:r>
                      <a:r>
                        <a:rPr lang="ru-RU" sz="1800" b="1" dirty="0">
                          <a:effectLst/>
                        </a:rPr>
                        <a:t>. Система условий реализации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8743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0689"/>
            <a:ext cx="9144000" cy="647924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2.1. Программа формирования базовых учебных действий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" y="1616866"/>
            <a:ext cx="5364087" cy="4764462"/>
          </a:xfrm>
          <a:prstGeom prst="rect">
            <a:avLst/>
          </a:prstGeom>
          <a:solidFill>
            <a:srgbClr val="8FE2FF"/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АООП вариант 1 </a:t>
            </a:r>
            <a:endParaRPr lang="ru-RU" sz="1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045748"/>
            <a:ext cx="5184576" cy="8356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Личностные: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осознание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себя как ученика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IX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гордиться школьными достижениями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125" y="2940030"/>
            <a:ext cx="5214955" cy="8356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Коммуникативные: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вступать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 контакт и работать в коллективе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IX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поддерживать диалог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845947"/>
            <a:ext cx="5184576" cy="83561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Регулятивные: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соблюдать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ритуалы 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школьного поведения 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IX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готовность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 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самоконтролю в учебе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782051"/>
            <a:ext cx="5184576" cy="133113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Познавательные: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IV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читать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; писать; 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выполнять арифметические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действия</a:t>
            </a:r>
          </a:p>
          <a:p>
            <a:pPr marL="1346200" indent="-1346200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V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-</a:t>
            </a:r>
            <a:r>
              <a:rPr lang="en-US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IX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классы:	</a:t>
            </a:r>
            <a:r>
              <a:rPr lang="ru-RU" sz="14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использовать 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 жизни и деятельности некоторые </a:t>
            </a:r>
            <a:r>
              <a:rPr lang="ru-RU" sz="1400" kern="50" dirty="0" err="1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межпредметные</a:t>
            </a:r>
            <a:r>
              <a:rPr lang="ru-RU" sz="14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знания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616866"/>
            <a:ext cx="3779912" cy="476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+mn-lt"/>
                <a:ea typeface="+mj-ea"/>
                <a:cs typeface="+mj-cs"/>
              </a:rPr>
              <a:t>АООП вариант 2 </a:t>
            </a:r>
            <a:endParaRPr lang="ru-RU" sz="14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2045747"/>
            <a:ext cx="3528925" cy="435196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1. Готовность </a:t>
            </a:r>
            <a:r>
              <a:rPr lang="ru-RU" sz="1400" b="1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 нахождению </a:t>
            </a: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 </a:t>
            </a:r>
            <a:r>
              <a:rPr lang="ru-RU" sz="1400" b="1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среде сверстников, к </a:t>
            </a: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взаимодействию </a:t>
            </a:r>
            <a:r>
              <a:rPr lang="ru-RU" sz="1400" b="1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 группой </a:t>
            </a: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обучающихся</a:t>
            </a:r>
            <a:endParaRPr lang="ru-RU" sz="1100" kern="50" dirty="0" smtClean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2.Наличие </a:t>
            </a:r>
            <a:r>
              <a:rPr lang="ru-RU" sz="1400" b="1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учебного поведения: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направленность </a:t>
            </a:r>
            <a:r>
              <a:rPr lang="ru-RU" sz="12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взгляда;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умение выполнять инструкции педагога;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использование по назначению </a:t>
            </a:r>
            <a:r>
              <a:rPr lang="ru-RU" sz="12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учебных материалов</a:t>
            </a: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;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умение выполнять действия по образцу и по </a:t>
            </a:r>
            <a:r>
              <a:rPr lang="ru-RU" sz="12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подражанию.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400" b="1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3.Наличие </a:t>
            </a:r>
            <a:r>
              <a:rPr lang="ru-RU" sz="1400" b="1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умения выполнять задание: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 течение </a:t>
            </a:r>
            <a:r>
              <a:rPr lang="ru-RU" sz="12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заданного периода </a:t>
            </a: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времени,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от начала до конца,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 </a:t>
            </a:r>
            <a:r>
              <a:rPr lang="ru-RU" sz="1200" kern="50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качественными </a:t>
            </a:r>
            <a:r>
              <a:rPr lang="ru-RU" sz="1200" kern="50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параметрами.</a:t>
            </a:r>
            <a:endParaRPr lang="ru-RU" sz="11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4.Умение самостоятельно </a:t>
            </a:r>
            <a:r>
              <a:rPr lang="ru-RU" sz="1400" b="1" dirty="0" err="1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перехо-дить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от одного задания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другому в соответствии с расписанием занятий, алгоритмом действия и т.д.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34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517"/>
            <a:ext cx="9144000" cy="108026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2.3. Программа духовно-нравственного развития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10" y="1616866"/>
            <a:ext cx="5364087" cy="4764462"/>
          </a:xfrm>
          <a:prstGeom prst="rect">
            <a:avLst/>
          </a:prstGeom>
          <a:solidFill>
            <a:srgbClr val="8FE2FF"/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1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616866"/>
            <a:ext cx="3779912" cy="476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2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988840"/>
            <a:ext cx="5184576" cy="23221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ОСНОВНЫЕ НАПРАВЛЕНИЯ: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Воспитание гражданственности, уважения к правам, свободам и обязанностям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человека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Воспитание нравственных чувств и этического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сознания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Воспитание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трудолюбия, активного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отношения к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учению, труду,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жизни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Воспитание ценностного отношения к прекрасному,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представлений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об эстетических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ценностях</a:t>
            </a:r>
            <a:endParaRPr lang="ru-RU" sz="1400" kern="50" dirty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3154790"/>
              </p:ext>
            </p:extLst>
          </p:nvPr>
        </p:nvGraphicFramePr>
        <p:xfrm>
          <a:off x="88245" y="4289053"/>
          <a:ext cx="518457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108"/>
                <a:gridCol w="2419469"/>
              </a:tblGrid>
              <a:tr h="2537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ПРИМЕРЫ РЕЗУЛЬТАТОВ</a:t>
                      </a:r>
                      <a:endParaRPr lang="ru-RU" sz="1400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75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I-IV </a:t>
                      </a:r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V-IX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endParaRPr kumimoji="0" lang="ru-RU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8742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умение отвечать за свои поступки</a:t>
                      </a:r>
                    </a:p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различение хороших и плохих поступков</a:t>
                      </a:r>
                    </a:p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положительное отношение к аккуратности и опрятности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представления об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особенностях профессий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знание правил и культуры речи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развитие стремления делать «красиво»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436096" y="1988841"/>
            <a:ext cx="3600400" cy="23221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НАПРАВЛЕНИЯ: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Отношение </a:t>
            </a: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к себе и к другим, как к </a:t>
            </a:r>
            <a:r>
              <a:rPr lang="ru-RU" sz="1400" b="1" dirty="0" err="1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самоценности</a:t>
            </a:r>
            <a:endParaRPr lang="ru-RU" sz="1400" b="1" dirty="0" smtClean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Осмысление свободы и ответственности</a:t>
            </a:r>
            <a:endParaRPr lang="ru-RU" sz="1400" b="1" dirty="0" smtClean="0">
              <a:solidFill>
                <a:srgbClr val="990000"/>
              </a:solidFill>
              <a:latin typeface="+mn-lt"/>
              <a:ea typeface="Times New Roman"/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Укрепление веры и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доверия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Взаимодействие с окружающими на основе общекультурных норм и  правил социального </a:t>
            </a:r>
            <a:r>
              <a:rPr lang="ru-RU" sz="1400" b="1" dirty="0" smtClean="0">
                <a:solidFill>
                  <a:srgbClr val="990000"/>
                </a:solidFill>
                <a:latin typeface="+mn-lt"/>
                <a:ea typeface="Times New Roman"/>
                <a:cs typeface="Times New Roman" pitchFamily="18" charset="0"/>
              </a:rPr>
              <a:t>поведения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9926897"/>
              </p:ext>
            </p:extLst>
          </p:nvPr>
        </p:nvGraphicFramePr>
        <p:xfrm>
          <a:off x="5429289" y="4576370"/>
          <a:ext cx="3600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2401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ПРИМЕРЫ РЕЗУЛЬТАТОВ</a:t>
                      </a:r>
                      <a:endParaRPr lang="ru-RU" sz="1400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32781"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замечать какие события, изменения происходят в жизни</a:t>
                      </a:r>
                    </a:p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осуществлять выбор, адекватно выражать свои желания</a:t>
                      </a:r>
                    </a:p>
                    <a:p>
                      <a:pPr marL="0" indent="0" algn="l">
                        <a:buFont typeface="Arial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умение соблюдать нормы и правила общения (в игре, учебе, работе, досуге)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9133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517"/>
            <a:ext cx="9144000" cy="108026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2.4</a:t>
            </a:r>
            <a:r>
              <a:rPr lang="ru-RU" altLang="ru-RU" sz="2400" dirty="0"/>
              <a:t>. </a:t>
            </a:r>
            <a:r>
              <a:rPr lang="ru-RU" altLang="ru-RU" sz="2400" dirty="0" smtClean="0"/>
              <a:t>Программа формирования </a:t>
            </a:r>
            <a:r>
              <a:rPr lang="ru-RU" altLang="ru-RU" sz="2400" dirty="0"/>
              <a:t>экологической культуры, здорового и безопасного образа жизни</a:t>
            </a:r>
            <a:endParaRPr lang="ru-RU" altLang="ru-RU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-1510" y="1616866"/>
            <a:ext cx="5364087" cy="4764462"/>
          </a:xfrm>
          <a:prstGeom prst="rect">
            <a:avLst/>
          </a:prstGeom>
          <a:solidFill>
            <a:srgbClr val="8FE2FF"/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1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616866"/>
            <a:ext cx="3779912" cy="476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2 </a:t>
            </a:r>
            <a:endParaRPr lang="ru-RU" sz="1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1082167"/>
              </p:ext>
            </p:extLst>
          </p:nvPr>
        </p:nvGraphicFramePr>
        <p:xfrm>
          <a:off x="88244" y="2060849"/>
          <a:ext cx="8948253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8253"/>
              </a:tblGrid>
              <a:tr h="184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ПРИМЕРЫ РЕЗУЛЬТАТОВ</a:t>
                      </a:r>
                      <a:endParaRPr lang="ru-RU" sz="1400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3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Элементарные </a:t>
                      </a:r>
                      <a:r>
                        <a:rPr lang="ru-RU" sz="1400" b="1" kern="50" dirty="0" err="1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природосберегающие</a:t>
                      </a: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умения и навыки</a:t>
                      </a: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оценивать правильность поведения людей в природе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1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Элементарные </a:t>
                      </a:r>
                      <a:r>
                        <a:rPr lang="ru-RU" sz="1400" b="1" kern="50" dirty="0" err="1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умения и навыки: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навыки личной гигиены; активного образа жизни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1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Навыки и умения безопасного образа жизни: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навыки адекватного поведения в случае возникновения опасных ситуаций в школе, дома, на улице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1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Простейшие умения поведения в экстремальных ситуациях</a:t>
                      </a: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умения действовать в неблагоприятных погодных условиях (соблюдение правил поведения при грозе, в лесу, на водоёме и т.п.)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4933459"/>
              </p:ext>
            </p:extLst>
          </p:nvPr>
        </p:nvGraphicFramePr>
        <p:xfrm>
          <a:off x="592301" y="5229201"/>
          <a:ext cx="7940140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0140"/>
              </a:tblGrid>
              <a:tr h="1008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</a:t>
                      </a:r>
                      <a:r>
                        <a:rPr lang="ru-RU" sz="1400" b="1" kern="50" baseline="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одержание данной программы подробно раскрывается через программы учебных предметов, в ходе коррекционных курсов и во внеурочной деятельности</a:t>
                      </a:r>
                      <a:endParaRPr lang="ru-RU" sz="1400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739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16" y="476524"/>
            <a:ext cx="7924968" cy="93625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2.5. Программа внеурочной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510" y="1616866"/>
            <a:ext cx="5364087" cy="4764462"/>
          </a:xfrm>
          <a:prstGeom prst="rect">
            <a:avLst/>
          </a:prstGeom>
          <a:solidFill>
            <a:srgbClr val="8FE2FF"/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1 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1616866"/>
            <a:ext cx="3779912" cy="4764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Arial"/>
                <a:ea typeface="+mj-ea"/>
                <a:cs typeface="+mj-cs"/>
              </a:rPr>
              <a:t>АООП вариант 2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60848"/>
            <a:ext cx="52550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b="1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ПРИМЕРЫ </a:t>
            </a:r>
            <a:r>
              <a:rPr lang="ru-RU" sz="1600" b="1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РЕЗУЛЬТАТОВ: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 b="1" kern="50" dirty="0" smtClean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ВОСПИТАТЕЛЬНЫЕ РЕЗУЛЬТАТЫ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Первый </a:t>
            </a:r>
            <a:r>
              <a:rPr lang="ru-RU" sz="1400" b="1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уровень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приобретение 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социальных знаний (о Родине, о ближайшем окружении и о себе, 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о нормах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, 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обществе…)</a:t>
            </a:r>
            <a:endParaRPr lang="ru-RU" sz="14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Второй уровень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получение 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опыта переживания и позитивного отношения к базовым ценностям общества (человек, семья, Отечество, природа, мир, знания, труд, культура)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Третий уровень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получение 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начального опыта самостоятельного 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общественного действия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, формирование социально приемлемых моделей поведения. </a:t>
            </a:r>
            <a:endParaRPr lang="ru-RU" sz="16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 bwMode="auto">
          <a:xfrm rot="10800000">
            <a:off x="6790361" y="5488347"/>
            <a:ext cx="463684" cy="45238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751023"/>
              </p:ext>
            </p:extLst>
          </p:nvPr>
        </p:nvGraphicFramePr>
        <p:xfrm>
          <a:off x="107504" y="5875707"/>
          <a:ext cx="900567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5673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Совокупность результатов реализации программы внеурочной деятельности обеспечивает дополнительные возможности социализации</a:t>
                      </a:r>
                      <a:r>
                        <a:rPr lang="ru-RU" sz="1400" b="1" kern="50" baseline="0" dirty="0" smtClean="0">
                          <a:solidFill>
                            <a:srgbClr val="99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ребенка</a:t>
                      </a:r>
                      <a:endParaRPr lang="ru-RU" sz="1400" kern="50" dirty="0" smtClean="0">
                        <a:solidFill>
                          <a:srgbClr val="99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436097" y="2060847"/>
            <a:ext cx="3697452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b="1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ПРИМЕРЫ </a:t>
            </a:r>
            <a:endParaRPr lang="ru-RU" sz="1600" b="1" dirty="0" smtClean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600" b="1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ВНЕУРОЧНЫХ МЕРОПРИЯТИЙ:</a:t>
            </a:r>
          </a:p>
          <a:p>
            <a:pPr defTabSz="914400" fontAlgn="auto"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НАПРАВЛЕНИЯ: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Спортивно-оздоровительное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  <a:endParaRPr lang="ru-RU" sz="14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«Юный турист»</a:t>
            </a:r>
            <a:endParaRPr lang="ru-RU" sz="14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Социальное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  <a:endParaRPr lang="ru-RU" sz="14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«Игротека»,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Я познаю себя»»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Нравственное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  <a:endParaRPr lang="ru-RU" sz="14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«Что такое хорошо и что такое плохо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»,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«Русские традиции» </a:t>
            </a:r>
            <a:endParaRPr lang="ru-RU" sz="1600" kern="50" dirty="0">
              <a:solidFill>
                <a:srgbClr val="990000"/>
              </a:solidFill>
              <a:ea typeface="Times New Roman"/>
              <a:cs typeface="Times New Roman" pitchFamily="18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ru-RU" sz="1400" b="1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Общекультурное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«Волшебство красок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»,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</a:t>
            </a:r>
            <a:r>
              <a:rPr lang="ru-RU" sz="1400" kern="50" dirty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Музыка для всех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»,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«Занимательная </a:t>
            </a:r>
            <a:r>
              <a:rPr lang="ru-RU" sz="1400" kern="50" dirty="0" err="1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логоритмика</a:t>
            </a:r>
            <a:r>
              <a:rPr lang="ru-RU" sz="1400" kern="50" dirty="0" smtClean="0">
                <a:solidFill>
                  <a:srgbClr val="990000"/>
                </a:solidFill>
                <a:ea typeface="Times New Roman"/>
                <a:cs typeface="Times New Roman" pitchFamily="18" charset="0"/>
              </a:rPr>
              <a:t>»</a:t>
            </a:r>
          </a:p>
        </p:txBody>
      </p:sp>
      <p:sp>
        <p:nvSpPr>
          <p:cNvPr id="15" name="Стрелка вверх 14"/>
          <p:cNvSpPr/>
          <p:nvPr/>
        </p:nvSpPr>
        <p:spPr bwMode="auto">
          <a:xfrm rot="10800000">
            <a:off x="2503199" y="5297144"/>
            <a:ext cx="463684" cy="45238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26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16" y="476524"/>
            <a:ext cx="7924968" cy="79223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2.2. Программы </a:t>
            </a:r>
            <a:r>
              <a:rPr lang="ru-RU" sz="2400" dirty="0"/>
              <a:t>учебных предметов, курсов коррекционно-развивающей области</a:t>
            </a:r>
            <a:endParaRPr lang="ru-RU" alt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1478924"/>
              </p:ext>
            </p:extLst>
          </p:nvPr>
        </p:nvGraphicFramePr>
        <p:xfrm>
          <a:off x="323530" y="1397000"/>
          <a:ext cx="8568951" cy="4984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3312368"/>
                <a:gridCol w="3384376"/>
              </a:tblGrid>
              <a:tr h="26114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990000"/>
                          </a:solidFill>
                        </a:rPr>
                        <a:t>Предметные области</a:t>
                      </a: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990000"/>
                          </a:solidFill>
                        </a:rPr>
                        <a:t>Предметы </a:t>
                      </a: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14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990000"/>
                          </a:solidFill>
                        </a:rPr>
                        <a:t>АООП вариант 1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990000"/>
                          </a:solidFill>
                        </a:rPr>
                        <a:t>АООП вариант 2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5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1. Язык и речевая практика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1.1.Русский язык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1.1 Речь и альтернативная коммуникация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1.2.Чтение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1.3.Речевая практика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 – IV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5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2. Математика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2.1. Математика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2.1.Математические представления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2.2. Информатика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V-IX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.)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rowSpan="6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3. Естествознание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3.1.</a:t>
                      </a:r>
                      <a:r>
                        <a:rPr lang="ru-RU" sz="1200" kern="50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Мир природы и человека 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 – IV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3.1 Окружающий природный  мир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7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3.1. Природоведение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V-IX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3.2. Человек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3.2. Биология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V-IX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34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3.3. География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V-IX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.)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6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3.3. Домоводство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856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2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 </a:t>
                      </a:r>
                      <a:endParaRPr lang="ru-RU" sz="12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4.1. Мир истории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9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4.2. Основы социальной жизни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3.4. Окружающий социальный мир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6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4.3. История отечества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5. Искусство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5.1. Изобразительное искусство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4.1 Музыка и движение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5.2. Музыка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4.2 Изобразительная деятельность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1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6. Физическая культура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6.1. Физическая культура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5.1 Адаптивная физкультура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47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7. Технологии</a:t>
                      </a: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7.1. 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Ручной труд (для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I – IV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)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6.1 Профильный труд</a:t>
                      </a: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47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7.1. Профильный труд( для </a:t>
                      </a:r>
                      <a:r>
                        <a:rPr lang="en-US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V-IX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</a:t>
                      </a:r>
                      <a:r>
                        <a:rPr lang="ru-RU" sz="1200" kern="5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кл</a:t>
                      </a:r>
                      <a:r>
                        <a:rPr lang="ru-RU" sz="1200" kern="5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200" kern="5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1964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640960" cy="3600400"/>
          </a:xfrm>
          <a:ln>
            <a:solidFill>
              <a:srgbClr val="0070C0"/>
            </a:solidFill>
          </a:ln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1. ФГОС: ключевые положения</a:t>
            </a:r>
            <a:br>
              <a:rPr lang="ru-RU" altLang="ru-RU" sz="3200" dirty="0" smtClean="0"/>
            </a:br>
            <a:r>
              <a:rPr lang="ru-RU" altLang="ru-RU" sz="3200" dirty="0" smtClean="0"/>
              <a:t>2. 2 варианта АООП</a:t>
            </a:r>
            <a:br>
              <a:rPr lang="ru-RU" altLang="ru-RU" sz="3200" dirty="0" smtClean="0"/>
            </a:br>
            <a:r>
              <a:rPr lang="ru-RU" altLang="ru-RU" sz="3200" dirty="0" smtClean="0"/>
              <a:t>3. Структура АООП</a:t>
            </a:r>
            <a:br>
              <a:rPr lang="ru-RU" altLang="ru-RU" sz="3200" dirty="0" smtClean="0"/>
            </a:br>
            <a:r>
              <a:rPr lang="ru-RU" altLang="ru-RU" sz="3200" dirty="0" smtClean="0"/>
              <a:t>4. Содержание АООП: 2 варианта</a:t>
            </a:r>
            <a:br>
              <a:rPr lang="ru-RU" altLang="ru-RU" sz="3200" dirty="0" smtClean="0"/>
            </a:br>
            <a:r>
              <a:rPr lang="ru-RU" altLang="ru-RU" sz="3200" dirty="0" smtClean="0"/>
              <a:t>5. Учебный план: 2 варианта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373216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kern="0" dirty="0" smtClean="0">
                <a:solidFill>
                  <a:srgbClr val="640007"/>
                </a:solidFill>
                <a:latin typeface="+mn-lt"/>
              </a:rPr>
              <a:t>АООП = у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+mn-lt"/>
              </a:rPr>
              <a:t>чет</a:t>
            </a:r>
          </a:p>
          <a:p>
            <a:pPr algn="ctr"/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+mn-lt"/>
              </a:rPr>
              <a:t>особенностей детей</a:t>
            </a:r>
            <a:endParaRPr lang="ru-RU" b="1" i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920" y="5373217"/>
            <a:ext cx="382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+mn-lt"/>
              </a:rPr>
              <a:t>АООП = перечень результатов</a:t>
            </a:r>
            <a:endParaRPr lang="ru-RU" b="1" i="1" dirty="0">
              <a:latin typeface="+mn-lt"/>
            </a:endParaRPr>
          </a:p>
        </p:txBody>
      </p:sp>
      <p:sp>
        <p:nvSpPr>
          <p:cNvPr id="7" name="Стрелка вверх 6"/>
          <p:cNvSpPr/>
          <p:nvPr/>
        </p:nvSpPr>
        <p:spPr bwMode="auto">
          <a:xfrm rot="9000000">
            <a:off x="5800695" y="4173243"/>
            <a:ext cx="960920" cy="14278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Стрелка вверх 9"/>
          <p:cNvSpPr/>
          <p:nvPr/>
        </p:nvSpPr>
        <p:spPr bwMode="auto">
          <a:xfrm rot="12600000">
            <a:off x="2012106" y="4285055"/>
            <a:ext cx="871623" cy="1223079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01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16" y="476524"/>
            <a:ext cx="7924968" cy="79223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2.2. Программы </a:t>
            </a:r>
            <a:r>
              <a:rPr lang="ru-RU" sz="2400" dirty="0"/>
              <a:t>учебных предметов, курсов коррекционно-развивающей области</a:t>
            </a:r>
            <a:endParaRPr lang="ru-RU" altLang="ru-RU" sz="24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306096"/>
              </p:ext>
            </p:extLst>
          </p:nvPr>
        </p:nvGraphicFramePr>
        <p:xfrm>
          <a:off x="323530" y="1397003"/>
          <a:ext cx="8568951" cy="499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485997"/>
                <a:gridCol w="2898379"/>
                <a:gridCol w="492093"/>
                <a:gridCol w="2964291"/>
              </a:tblGrid>
              <a:tr h="4817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990000"/>
                          </a:solidFill>
                        </a:rPr>
                        <a:t>Часть программы</a:t>
                      </a: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solidFill>
                            <a:srgbClr val="990000"/>
                          </a:solidFill>
                        </a:rPr>
                        <a:t>Место</a:t>
                      </a:r>
                      <a:r>
                        <a:rPr lang="ru-RU" sz="1600" baseline="0" dirty="0" smtClean="0">
                          <a:solidFill>
                            <a:srgbClr val="990000"/>
                          </a:solidFill>
                        </a:rPr>
                        <a:t> к</a:t>
                      </a:r>
                      <a:r>
                        <a:rPr lang="ru-RU" sz="1600" dirty="0" smtClean="0">
                          <a:solidFill>
                            <a:srgbClr val="990000"/>
                          </a:solidFill>
                        </a:rPr>
                        <a:t>оррекционно-развивающих занятий и курсов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aseline="0" dirty="0" smtClean="0">
                          <a:solidFill>
                            <a:srgbClr val="990000"/>
                          </a:solidFill>
                        </a:rPr>
                        <a:t>в структуре АООП</a:t>
                      </a:r>
                      <a:endParaRPr lang="ru-RU" sz="1600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683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99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990000"/>
                          </a:solidFill>
                        </a:rPr>
                        <a:t>АООП вариант 1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solidFill>
                            <a:srgbClr val="990000"/>
                          </a:solidFill>
                        </a:rPr>
                        <a:t>АООП вариант 2</a:t>
                      </a:r>
                      <a:endParaRPr lang="ru-RU" sz="1600" b="1" dirty="0">
                        <a:solidFill>
                          <a:srgbClr val="990000"/>
                        </a:solidFill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677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Обязательная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400" b="1" kern="1200" baseline="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 Предметное обучение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&lt; 60 %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1. Предметное обучение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 </a:t>
                      </a:r>
                      <a:r>
                        <a:rPr lang="ru-RU" sz="1400" b="1" kern="50" baseline="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Коррекционно-развивающие занятия, определенные СИПР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kern="5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(проводит учитель, учитель-логопед или учитель-дефектолог)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211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образовательного процесса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en-US" sz="1400" b="1" kern="1200" baseline="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2. Коррекционно-развивающие курсы: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Логопедические занятия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err="1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Психокоррекционные</a:t>
                      </a: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занятия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Ритмика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400" kern="50" dirty="0" smtClean="0">
                        <a:solidFill>
                          <a:srgbClr val="990000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3. Внеурочная деятельность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990000"/>
                          </a:solidFill>
                          <a:latin typeface="+mn-lt"/>
                          <a:ea typeface="+mn-ea"/>
                          <a:cs typeface="+mn-cs"/>
                        </a:rPr>
                        <a:t>40 %</a:t>
                      </a:r>
                      <a:endParaRPr lang="ru-RU" sz="1400" b="1" kern="1200" dirty="0">
                        <a:solidFill>
                          <a:srgbClr val="99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3</a:t>
                      </a: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.</a:t>
                      </a:r>
                      <a:r>
                        <a:rPr lang="ru-RU" sz="1400" b="1" kern="50" baseline="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Коррекционно-развивающие курсы: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Сенсорное развитие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Предметно-практические действия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Двигательное развитие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400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Альтернативная и дополнительная коммуникация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5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(проводят специалисты)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4. Внеурочная</a:t>
                      </a:r>
                      <a:r>
                        <a:rPr lang="ru-RU" sz="1400" b="1" kern="50" baseline="0" dirty="0" smtClean="0">
                          <a:solidFill>
                            <a:srgbClr val="990000"/>
                          </a:solidFill>
                          <a:effectLst/>
                          <a:latin typeface="Arial" pitchFamily="34" charset="0"/>
                          <a:ea typeface="Arial Unicode MS"/>
                          <a:cs typeface="Arial" pitchFamily="34" charset="0"/>
                        </a:rPr>
                        <a:t> деятельность</a:t>
                      </a:r>
                      <a:endParaRPr lang="ru-RU" sz="1400" b="1" kern="50" dirty="0">
                        <a:solidFill>
                          <a:srgbClr val="990000"/>
                        </a:solidFill>
                        <a:effectLst/>
                        <a:latin typeface="Arial" pitchFamily="34" charset="0"/>
                        <a:ea typeface="Arial Unicode MS"/>
                        <a:cs typeface="Arial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4484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665"/>
            <a:ext cx="9144000" cy="647924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УНИВЕРАЛЬНАЯ СТРУКТУРА АООП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8986607"/>
              </p:ext>
            </p:extLst>
          </p:nvPr>
        </p:nvGraphicFramePr>
        <p:xfrm>
          <a:off x="251520" y="1052736"/>
          <a:ext cx="8712968" cy="5476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26156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ru-RU" sz="1800" b="1" dirty="0">
                          <a:effectLst/>
                        </a:rPr>
                        <a:t>. Целевой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61564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1.1</a:t>
                      </a:r>
                      <a:r>
                        <a:rPr lang="ru-RU" sz="1800" b="1" dirty="0">
                          <a:effectLst/>
                        </a:rPr>
                        <a:t>. Пояснительная записка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12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1.2</a:t>
                      </a:r>
                      <a:r>
                        <a:rPr lang="ru-RU" sz="1800" b="1" dirty="0">
                          <a:effectLst/>
                        </a:rPr>
                        <a:t>. Планируемые результаты освоения </a:t>
                      </a:r>
                      <a:r>
                        <a:rPr lang="ru-RU" sz="1800" b="1" dirty="0" smtClean="0">
                          <a:effectLst/>
                        </a:rPr>
                        <a:t>обучающимися 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6018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1.3</a:t>
                      </a:r>
                      <a:r>
                        <a:rPr lang="ru-RU" sz="1800" b="1" dirty="0">
                          <a:effectLst/>
                        </a:rPr>
                        <a:t>. Система оценки достижения </a:t>
                      </a:r>
                      <a:r>
                        <a:rPr lang="ru-RU" sz="1800" b="1" dirty="0" smtClean="0">
                          <a:effectLst/>
                        </a:rPr>
                        <a:t>планируемых </a:t>
                      </a:r>
                      <a:r>
                        <a:rPr lang="ru-RU" sz="1800" b="1" dirty="0">
                          <a:effectLst/>
                        </a:rPr>
                        <a:t>результатов освоения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6156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. Содержательный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12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2.1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базовых учебных действий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6018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2.2</a:t>
                      </a:r>
                      <a:r>
                        <a:rPr lang="ru-RU" sz="1800" b="1" dirty="0">
                          <a:effectLst/>
                        </a:rPr>
                        <a:t>. Программы учебных предметов, курсов коррекционно-развивающей области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12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2.3</a:t>
                      </a:r>
                      <a:r>
                        <a:rPr lang="ru-RU" sz="1800" b="1" dirty="0">
                          <a:effectLst/>
                        </a:rPr>
                        <a:t>. Программа духовно-нравственного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12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2.4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экологической культуры, </a:t>
                      </a:r>
                      <a:r>
                        <a:rPr lang="ru-RU" sz="1800" b="1" dirty="0" smtClean="0">
                          <a:effectLst/>
                        </a:rPr>
                        <a:t>ЗБОЖ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2.5</a:t>
                      </a:r>
                      <a:r>
                        <a:rPr lang="ru-RU" sz="1800" b="1" dirty="0">
                          <a:effectLst/>
                        </a:rPr>
                        <a:t>. Программа коррекционной работы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120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2.6</a:t>
                      </a:r>
                      <a:r>
                        <a:rPr lang="ru-RU" sz="1800" b="1" dirty="0">
                          <a:effectLst/>
                        </a:rPr>
                        <a:t>. Программа внеурочной </a:t>
                      </a:r>
                      <a:r>
                        <a:rPr lang="ru-RU" sz="1800" b="1" dirty="0" smtClean="0">
                          <a:effectLst/>
                        </a:rPr>
                        <a:t>деятельности</a:t>
                      </a:r>
                      <a:endParaRPr lang="ru-RU" sz="1100" b="1" dirty="0">
                        <a:effectLst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</a:t>
                      </a:r>
                      <a:r>
                        <a:rPr lang="ru-RU" sz="1800" b="1" dirty="0">
                          <a:effectLst/>
                        </a:rPr>
                        <a:t> Организационный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3.1</a:t>
                      </a:r>
                      <a:r>
                        <a:rPr lang="ru-RU" sz="1800" b="1" dirty="0">
                          <a:effectLst/>
                        </a:rPr>
                        <a:t>. Учебный план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1564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3.2</a:t>
                      </a:r>
                      <a:r>
                        <a:rPr lang="ru-RU" sz="1800" b="1" dirty="0">
                          <a:effectLst/>
                        </a:rPr>
                        <a:t>. Система условий реализации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9809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16" y="476524"/>
            <a:ext cx="7924968" cy="79223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400" dirty="0" smtClean="0"/>
              <a:t>3</a:t>
            </a:r>
            <a:r>
              <a:rPr lang="ru-RU" altLang="ru-RU" sz="2400" dirty="0" smtClean="0"/>
              <a:t>.</a:t>
            </a:r>
            <a:r>
              <a:rPr lang="en-US" altLang="ru-RU" sz="2400" dirty="0" smtClean="0"/>
              <a:t>1</a:t>
            </a:r>
            <a:r>
              <a:rPr lang="ru-RU" altLang="ru-RU" sz="2400" dirty="0" smtClean="0"/>
              <a:t>. Пример годового Учебного Плана по АООП вариант 1.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2623632"/>
              </p:ext>
            </p:extLst>
          </p:nvPr>
        </p:nvGraphicFramePr>
        <p:xfrm>
          <a:off x="323528" y="1268761"/>
          <a:ext cx="8568953" cy="5221475"/>
        </p:xfrm>
        <a:graphic>
          <a:graphicData uri="http://schemas.openxmlformats.org/drawingml/2006/table">
            <a:tbl>
              <a:tblPr/>
              <a:tblGrid>
                <a:gridCol w="2768515"/>
                <a:gridCol w="2682193"/>
                <a:gridCol w="586708"/>
                <a:gridCol w="586708"/>
                <a:gridCol w="586708"/>
                <a:gridCol w="586708"/>
                <a:gridCol w="771413"/>
              </a:tblGrid>
              <a:tr h="435374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Примерный годовой учебный план общего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обучающихся с </a:t>
                      </a:r>
                      <a:r>
                        <a:rPr lang="ru-RU" sz="1300" b="1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легкой степенью умственной отсталости </a:t>
                      </a:r>
                      <a:r>
                        <a:rPr lang="ru-RU" sz="1300" b="1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(интеллектуальными нарушениями</a:t>
                      </a:r>
                      <a:r>
                        <a:rPr lang="ru-RU" sz="1300" b="1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)</a:t>
                      </a:r>
                      <a:endParaRPr lang="ru-RU" sz="1300" b="1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Предметные области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             Классы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Учебные предметы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Количество часов в год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Всего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44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I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II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III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IV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37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Максимально допустимая годовая </a:t>
                      </a: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нагрузка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(при </a:t>
                      </a: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5-дневной учебной неделе)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693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782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782</a:t>
                      </a: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782</a:t>
                      </a: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3039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920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i="1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Обязательная часть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693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700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700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700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2883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34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 Язык и речевая практика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1.1.Русский язык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1.2.Чтение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1.3.Речевая практика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152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68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152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68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152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68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555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507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270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2. Математика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2.1.Математика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99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507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3. Естествознание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3.1.Мир природы и человека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168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4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4. Искусство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4.1. Музыка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4.2. Изобразительное искусство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33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168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135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5. Физическая культура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5.1. Физическая культура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99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405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6. Технологии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6.1. Ручной труд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66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34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168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Часть, формируемая участниками </a:t>
                      </a:r>
                      <a:r>
                        <a:rPr lang="ru-RU" sz="1300" b="0" i="1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образовательного процесса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330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290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290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290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1200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02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Коррекционно-развивающая область </a:t>
                      </a: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(КЗ и </a:t>
                      </a: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ритмика): 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198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184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184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184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750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20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Внеурочная деятельность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132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106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106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106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450</a:t>
                      </a:r>
                      <a:endParaRPr lang="ru-RU" sz="1300" b="0" kern="50" dirty="0">
                        <a:solidFill>
                          <a:srgbClr val="00000A"/>
                        </a:solidFill>
                        <a:effectLst/>
                        <a:latin typeface="+mn-lt"/>
                        <a:ea typeface="Arial Unicode MS"/>
                        <a:cs typeface="Times New Roman"/>
                      </a:endParaRP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24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Всего к финансированию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1023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1122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1112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1122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50" dirty="0" smtClean="0">
                          <a:solidFill>
                            <a:srgbClr val="00000A"/>
                          </a:solidFill>
                          <a:effectLst/>
                          <a:latin typeface="+mn-lt"/>
                          <a:ea typeface="Arial Unicode MS"/>
                          <a:cs typeface="Times New Roman"/>
                        </a:rPr>
                        <a:t>4389</a:t>
                      </a:r>
                    </a:p>
                  </a:txBody>
                  <a:tcPr marL="24813" marR="248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7470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516" y="476524"/>
            <a:ext cx="7924968" cy="79223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 sz="2400" dirty="0" smtClean="0"/>
              <a:t>3</a:t>
            </a:r>
            <a:r>
              <a:rPr lang="ru-RU" altLang="ru-RU" sz="2400" dirty="0" smtClean="0"/>
              <a:t>.</a:t>
            </a:r>
            <a:r>
              <a:rPr lang="en-US" altLang="ru-RU" sz="2400" dirty="0" smtClean="0"/>
              <a:t>1</a:t>
            </a:r>
            <a:r>
              <a:rPr lang="ru-RU" altLang="ru-RU" sz="2400" dirty="0" smtClean="0"/>
              <a:t>. Пример годового Учебного Плана по АООП вариант 2.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918729"/>
              </p:ext>
            </p:extLst>
          </p:nvPr>
        </p:nvGraphicFramePr>
        <p:xfrm>
          <a:off x="611561" y="1268761"/>
          <a:ext cx="8352931" cy="5098852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664296"/>
                <a:gridCol w="640259"/>
                <a:gridCol w="640259"/>
                <a:gridCol w="640259"/>
                <a:gridCol w="640259"/>
                <a:gridCol w="640259"/>
                <a:gridCol w="759148"/>
              </a:tblGrid>
              <a:tr h="16440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Предметные</a:t>
                      </a: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области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Классы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Учебные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Количество часов в неделю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доп.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401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Обязательная часть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Язык и речевая практика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1.1 Речь и альтернативная коммуникация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Математика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2.1.Математические представления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Окружающий мир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3.1 Окружающий природный  мир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 Человек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 Домоводство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3.4. Окружающий социальный мир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237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 Искусство 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4.1 Музыка и движение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4.2 Изобразительная деятельность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 Физическая культура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5.1 Адаптивная физкультура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 Технологии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6.1 Профильный труд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 Коррекционно-развивающие занятия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3 516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88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Максимально допустимая недельная нагрузка (при 5-дневной учебной неделе)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748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3 516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100" i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 Часть, формируемая участниками </a:t>
                      </a:r>
                      <a:r>
                        <a:rPr lang="ru-RU" sz="11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образовательного процесса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2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Коррекционные курсы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доп.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 Сенсорное развитие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 Предметно-практические действия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99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507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 Двигательное развитие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 Альтернативная коммуникация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Итого коррекционные курсы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1 690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4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Внеурочная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198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1 014</a:t>
                      </a: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2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Всего к финансированию: 5 </a:t>
                      </a:r>
                      <a:r>
                        <a:rPr lang="ru-RU" sz="11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дней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1 188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1 292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1 292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6 220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1" marR="489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6290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04665"/>
            <a:ext cx="7924968" cy="792236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dirty="0" smtClean="0"/>
              <a:t>Универсальная структура АООП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702301"/>
              </p:ext>
            </p:extLst>
          </p:nvPr>
        </p:nvGraphicFramePr>
        <p:xfrm>
          <a:off x="251520" y="1052737"/>
          <a:ext cx="8712968" cy="5508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28503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ru-RU" sz="1800" b="1" dirty="0">
                          <a:effectLst/>
                        </a:rPr>
                        <a:t>. Целевой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1.1</a:t>
                      </a:r>
                      <a:r>
                        <a:rPr lang="ru-RU" sz="1800" b="1" dirty="0">
                          <a:effectLst/>
                        </a:rPr>
                        <a:t>. Пояснительная записка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1.2</a:t>
                      </a:r>
                      <a:r>
                        <a:rPr lang="ru-RU" sz="1800" b="1" dirty="0">
                          <a:effectLst/>
                        </a:rPr>
                        <a:t>. Планируемые результаты освоения </a:t>
                      </a:r>
                      <a:r>
                        <a:rPr lang="ru-RU" sz="1800" b="1" dirty="0" smtClean="0">
                          <a:effectLst/>
                        </a:rPr>
                        <a:t>обучающимися 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6114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1.3</a:t>
                      </a:r>
                      <a:r>
                        <a:rPr lang="ru-RU" sz="1800" b="1" dirty="0">
                          <a:effectLst/>
                        </a:rPr>
                        <a:t>. Система оценки достижения </a:t>
                      </a:r>
                      <a:r>
                        <a:rPr lang="ru-RU" sz="1800" b="1" dirty="0" smtClean="0">
                          <a:effectLst/>
                        </a:rPr>
                        <a:t>планируемых </a:t>
                      </a:r>
                      <a:r>
                        <a:rPr lang="ru-RU" sz="1800" b="1" dirty="0">
                          <a:effectLst/>
                        </a:rPr>
                        <a:t>результатов освоения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. Содержательный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2.1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базовых учебных действий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6114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2.2</a:t>
                      </a:r>
                      <a:r>
                        <a:rPr lang="ru-RU" sz="1800" b="1" dirty="0">
                          <a:effectLst/>
                        </a:rPr>
                        <a:t>. Программы учебных предметов, курсов коррекционно-развивающей области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2.3</a:t>
                      </a:r>
                      <a:r>
                        <a:rPr lang="ru-RU" sz="1800" b="1" dirty="0">
                          <a:effectLst/>
                        </a:rPr>
                        <a:t>. Программа духовно-нравственного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2.4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экологической культуры, </a:t>
                      </a:r>
                      <a:r>
                        <a:rPr lang="ru-RU" sz="1800" b="1" dirty="0" smtClean="0">
                          <a:effectLst/>
                        </a:rPr>
                        <a:t>ЗБОЖ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2.5</a:t>
                      </a:r>
                      <a:r>
                        <a:rPr lang="ru-RU" sz="1800" b="1" dirty="0">
                          <a:effectLst/>
                        </a:rPr>
                        <a:t>. Программа коррекционной работы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40766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2.6</a:t>
                      </a:r>
                      <a:r>
                        <a:rPr lang="ru-RU" sz="1800" b="1" dirty="0">
                          <a:effectLst/>
                        </a:rPr>
                        <a:t>. Программа внеурочной </a:t>
                      </a:r>
                      <a:r>
                        <a:rPr lang="ru-RU" sz="1800" b="1" dirty="0" smtClean="0">
                          <a:effectLst/>
                        </a:rPr>
                        <a:t>деятельности</a:t>
                      </a:r>
                      <a:endParaRPr lang="ru-RU" sz="1100" b="1" dirty="0">
                        <a:effectLst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</a:t>
                      </a:r>
                      <a:r>
                        <a:rPr lang="ru-RU" sz="1800" b="1" dirty="0">
                          <a:effectLst/>
                        </a:rPr>
                        <a:t> Организационный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3.1</a:t>
                      </a:r>
                      <a:r>
                        <a:rPr lang="ru-RU" sz="1800" b="1" dirty="0">
                          <a:effectLst/>
                        </a:rPr>
                        <a:t>. Учебный план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  <a:tr h="285037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3.2</a:t>
                      </a:r>
                      <a:r>
                        <a:rPr lang="ru-RU" sz="1800" b="1" dirty="0">
                          <a:effectLst/>
                        </a:rPr>
                        <a:t>. Система условий реализации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5559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5616" y="764705"/>
            <a:ext cx="6912768" cy="100811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dirty="0" smtClean="0"/>
              <a:t>ЭФФЕКТИВНАЯ АООП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996952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kern="0" dirty="0" smtClean="0">
                <a:solidFill>
                  <a:srgbClr val="640007"/>
                </a:solidFill>
                <a:latin typeface="Arial"/>
              </a:rPr>
              <a:t>АООП = учет</a:t>
            </a:r>
          </a:p>
          <a:p>
            <a:pPr algn="ctr"/>
            <a:r>
              <a:rPr lang="ru-RU" altLang="ru-RU" sz="3200" b="1" i="1" kern="0" dirty="0" smtClean="0">
                <a:solidFill>
                  <a:srgbClr val="640007"/>
                </a:solidFill>
                <a:latin typeface="Arial"/>
              </a:rPr>
              <a:t>особенностей детей</a:t>
            </a:r>
            <a:endParaRPr lang="ru-RU" b="1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920" y="2996953"/>
            <a:ext cx="3820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kern="0" dirty="0" smtClean="0">
                <a:solidFill>
                  <a:srgbClr val="640007"/>
                </a:solidFill>
                <a:latin typeface="Arial"/>
              </a:rPr>
              <a:t>АООП = перечень результатов</a:t>
            </a:r>
            <a:endParaRPr lang="ru-RU" b="1" i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Стрелка вверх 6"/>
          <p:cNvSpPr/>
          <p:nvPr/>
        </p:nvSpPr>
        <p:spPr bwMode="auto">
          <a:xfrm rot="9000000">
            <a:off x="5847981" y="1855099"/>
            <a:ext cx="853075" cy="126759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Стрелка вверх 9"/>
          <p:cNvSpPr/>
          <p:nvPr/>
        </p:nvSpPr>
        <p:spPr bwMode="auto">
          <a:xfrm rot="12600000">
            <a:off x="2046560" y="1882708"/>
            <a:ext cx="812445" cy="1140041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9218" name="Picture 2" descr="http://prodawez.ru/wp-content/uploads/2012/04/effektivnoe-resenie-problem-biznes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136" b="100000" l="35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056" y="4053720"/>
            <a:ext cx="4822752" cy="23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9916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7667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Arial Black"/>
              </a:rPr>
              <a:t>ФЗ и</a:t>
            </a:r>
            <a:r>
              <a:rPr kumimoji="0" lang="ru-RU" alt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Arial Black"/>
              </a:rPr>
              <a:t> ФГОС:</a:t>
            </a:r>
          </a:p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Arial Black"/>
              </a:rPr>
              <a:t>Общая цель образования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3890"/>
            <a:ext cx="8640960" cy="311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Формирование общей культуры, соответствующей общепринятым нравственным и социокультурным ценностям, основанной на развитии личности и необходимых для самореализации и жизни в обществе </a:t>
            </a:r>
            <a:r>
              <a:rPr lang="ru-RU" sz="2400" b="1" dirty="0" smtClean="0">
                <a:solidFill>
                  <a:srgbClr val="FF0000"/>
                </a:solidFill>
              </a:rPr>
              <a:t>практических представлений</a:t>
            </a:r>
            <a:r>
              <a:rPr lang="ru-RU" sz="2400" b="1" dirty="0" smtClean="0">
                <a:solidFill>
                  <a:schemeClr val="tx1"/>
                </a:solidFill>
              </a:rPr>
              <a:t>, умений и навыков, позволяющих достичь обучающемуся </a:t>
            </a:r>
            <a:r>
              <a:rPr lang="ru-RU" sz="2400" b="1" dirty="0" smtClean="0">
                <a:solidFill>
                  <a:srgbClr val="FF0000"/>
                </a:solidFill>
              </a:rPr>
              <a:t>максимально возможной самостоятельности и независимости в повседневной жизни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 bwMode="auto">
          <a:xfrm rot="5400000">
            <a:off x="3881207" y="4676087"/>
            <a:ext cx="757811" cy="1992944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00" y="538017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+mn-lt"/>
              </a:rPr>
              <a:t>Образование</a:t>
            </a:r>
            <a:endParaRPr lang="ru-RU" b="1" i="1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3096" y="4887728"/>
            <a:ext cx="3599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+mn-lt"/>
              </a:rPr>
              <a:t>Социально компетентная личность</a:t>
            </a:r>
            <a:endParaRPr lang="ru-RU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830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Отдельный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9" t="18918" r="5729" b="21045"/>
          <a:stretch/>
        </p:blipFill>
        <p:spPr bwMode="auto">
          <a:xfrm>
            <a:off x="73093" y="1772817"/>
            <a:ext cx="9020107" cy="449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40007"/>
                </a:solidFill>
                <a:effectLst/>
                <a:uLnTx/>
                <a:uFillTx/>
                <a:latin typeface="Arial Black"/>
              </a:rPr>
              <a:t>Соотношение содержательных компонентов Стандарта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814"/>
            <a:ext cx="9144000" cy="12239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Адаптированная основная общеобразовательная программа</a:t>
            </a:r>
          </a:p>
        </p:txBody>
      </p:sp>
      <p:sp>
        <p:nvSpPr>
          <p:cNvPr id="12" name="Стрелка вверх 11"/>
          <p:cNvSpPr/>
          <p:nvPr/>
        </p:nvSpPr>
        <p:spPr bwMode="auto">
          <a:xfrm rot="9000000">
            <a:off x="6162323" y="1696720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Стрелка вверх 12"/>
          <p:cNvSpPr/>
          <p:nvPr/>
        </p:nvSpPr>
        <p:spPr bwMode="auto">
          <a:xfrm rot="12600000">
            <a:off x="1997359" y="1696720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19005" y="2972027"/>
            <a:ext cx="4236972" cy="150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1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kern="0" dirty="0" smtClean="0">
                <a:latin typeface="+mn-lt"/>
              </a:rPr>
              <a:t>для детей с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kern="0" dirty="0" smtClean="0">
                <a:latin typeface="+mn-lt"/>
              </a:rPr>
              <a:t>легкой степенью УО</a:t>
            </a: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4716017" y="2575983"/>
            <a:ext cx="4236972" cy="229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2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kern="0" dirty="0" smtClean="0">
                <a:latin typeface="+mn-lt"/>
              </a:rPr>
              <a:t>для детей с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0" kern="0" dirty="0" smtClean="0">
                <a:latin typeface="+mn-lt"/>
              </a:rPr>
              <a:t>умеренной, тяжелой, глубокой степенью УО и ТМНР</a:t>
            </a: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467544" y="5632779"/>
            <a:ext cx="8136904" cy="7505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Образовательные потребности детей</a:t>
            </a:r>
            <a:endParaRPr lang="ru-RU" altLang="ru-RU" sz="2800" b="0" kern="0" dirty="0" smtClean="0">
              <a:latin typeface="+mn-lt"/>
            </a:endParaRPr>
          </a:p>
        </p:txBody>
      </p:sp>
      <p:sp>
        <p:nvSpPr>
          <p:cNvPr id="18" name="Стрелка вверх 17"/>
          <p:cNvSpPr/>
          <p:nvPr/>
        </p:nvSpPr>
        <p:spPr bwMode="auto">
          <a:xfrm>
            <a:off x="1997359" y="4865676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Стрелка вверх 19"/>
          <p:cNvSpPr/>
          <p:nvPr/>
        </p:nvSpPr>
        <p:spPr bwMode="auto">
          <a:xfrm>
            <a:off x="6162321" y="4865676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814"/>
            <a:ext cx="9144000" cy="12239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Примеры образовательных потребностей детей</a:t>
            </a: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19005" y="5992323"/>
            <a:ext cx="4236972" cy="7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1</a:t>
            </a: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4716017" y="5992323"/>
            <a:ext cx="4236972" cy="7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2</a:t>
            </a: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19005" y="1556792"/>
            <a:ext cx="3876932" cy="420693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kern="0" dirty="0" smtClean="0">
                <a:latin typeface="+mn-lt"/>
              </a:rPr>
              <a:t>Дети с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kern="0" dirty="0" smtClean="0">
                <a:latin typeface="+mn-lt"/>
              </a:rPr>
              <a:t>легкой степенью УО: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доступность содержания познавательных задач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систематическая актуализация знаний и умений,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развитие мотивации к познанию мира </a:t>
            </a:r>
          </a:p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…</a:t>
            </a: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4355976" y="1556794"/>
            <a:ext cx="4737224" cy="4206929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kern="0" dirty="0" smtClean="0">
                <a:latin typeface="+mn-lt"/>
              </a:rPr>
              <a:t>Дети с умеренной, тяжелой, глубокой степенью УО:</a:t>
            </a:r>
          </a:p>
          <a:p>
            <a:pPr marL="342900" lvl="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обучение средствам </a:t>
            </a:r>
            <a:r>
              <a:rPr lang="ru-RU" altLang="ru-RU" sz="2400" b="0" kern="0" dirty="0" err="1" smtClean="0">
                <a:latin typeface="+mn-lt"/>
              </a:rPr>
              <a:t>невер</a:t>
            </a:r>
            <a:r>
              <a:rPr lang="ru-RU" altLang="ru-RU" sz="2400" b="0" kern="0" dirty="0" smtClean="0">
                <a:latin typeface="+mn-lt"/>
              </a:rPr>
              <a:t>-бальной и дополнительной коммуникации</a:t>
            </a:r>
          </a:p>
          <a:p>
            <a:pPr marL="342900" lvl="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активизация процессов непроизвольного запоминания</a:t>
            </a:r>
          </a:p>
          <a:p>
            <a:pPr marL="342900" lvl="0" indent="-342900" algn="l" eaLnBrk="1" hangingPunct="1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развитие интереса к окружающему миру, </a:t>
            </a:r>
            <a:endParaRPr lang="ru-RU" altLang="ru-RU" sz="2400" b="0" kern="0" dirty="0">
              <a:latin typeface="+mn-lt"/>
            </a:endParaRPr>
          </a:p>
          <a:p>
            <a:pPr lvl="0"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0" kern="0" dirty="0" smtClean="0">
                <a:latin typeface="+mn-lt"/>
              </a:rPr>
              <a:t>…</a:t>
            </a:r>
            <a:endParaRPr lang="ru-RU" altLang="ru-RU" sz="2400" b="0" kern="0" dirty="0">
              <a:latin typeface="+mn-lt"/>
            </a:endParaRPr>
          </a:p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400" kern="0" dirty="0" smtClean="0">
              <a:latin typeface="+mn-lt"/>
            </a:endParaRPr>
          </a:p>
        </p:txBody>
      </p:sp>
      <p:sp>
        <p:nvSpPr>
          <p:cNvPr id="15" name="Стрелка вверх 14"/>
          <p:cNvSpPr/>
          <p:nvPr/>
        </p:nvSpPr>
        <p:spPr bwMode="auto">
          <a:xfrm rot="10800000">
            <a:off x="1997359" y="5252986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Стрелка вверх 18"/>
          <p:cNvSpPr/>
          <p:nvPr/>
        </p:nvSpPr>
        <p:spPr bwMode="auto">
          <a:xfrm rot="10800000">
            <a:off x="6162321" y="5252986"/>
            <a:ext cx="757811" cy="739337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23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280629" y="1580928"/>
            <a:ext cx="4697772" cy="4152328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1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100" kern="0" dirty="0" smtClean="0">
              <a:latin typeface="+mn-lt"/>
            </a:endParaRP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>
                <a:latin typeface="+mn-lt"/>
              </a:rPr>
              <a:t>для всех обучающихся</a:t>
            </a: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5076056" y="1580928"/>
            <a:ext cx="3991744" cy="48724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600" b="1">
                <a:solidFill>
                  <a:srgbClr val="640007"/>
                </a:solidFill>
                <a:latin typeface="Arial Black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АООП Вариант 2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 kern="0" dirty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СИПР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kern="0" dirty="0" smtClean="0"/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kern="0" dirty="0" smtClean="0"/>
              <a:t>Индивидуальная характеристика</a:t>
            </a:r>
          </a:p>
        </p:txBody>
      </p:sp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4814"/>
            <a:ext cx="9144000" cy="12239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Планируемые результаты освоения АООП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2118241"/>
            <a:ext cx="2701292" cy="138499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Описание 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800" b="1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результатов </a:t>
            </a:r>
            <a:endParaRPr lang="ru-RU" sz="2800" b="1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образования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2131065"/>
            <a:ext cx="3127648" cy="181588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Описание 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800" b="1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возможных результатов </a:t>
            </a:r>
            <a:endParaRPr lang="ru-RU" sz="2800" b="1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образования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6885" y="3672025"/>
            <a:ext cx="4045260" cy="5232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Минимальный уровень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6885" y="4437112"/>
            <a:ext cx="4045260" cy="52322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kern="0" dirty="0" smtClean="0">
                <a:solidFill>
                  <a:srgbClr val="640007"/>
                </a:solidFill>
                <a:latin typeface="+mn-lt"/>
                <a:ea typeface="+mj-ea"/>
                <a:cs typeface="+mj-cs"/>
              </a:rPr>
              <a:t>Достаточный уровень</a:t>
            </a:r>
            <a:endParaRPr lang="ru-RU" sz="2800" kern="0" dirty="0">
              <a:solidFill>
                <a:srgbClr val="640007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5" name="Соединительная линия уступом 4"/>
          <p:cNvCxnSpPr>
            <a:stCxn id="3" idx="1"/>
            <a:endCxn id="13" idx="1"/>
          </p:cNvCxnSpPr>
          <p:nvPr/>
        </p:nvCxnSpPr>
        <p:spPr bwMode="auto">
          <a:xfrm rot="10800000" flipV="1">
            <a:off x="606885" y="2810739"/>
            <a:ext cx="652748" cy="1122896"/>
          </a:xfrm>
          <a:prstGeom prst="bentConnector3">
            <a:avLst>
              <a:gd name="adj1" fmla="val 135021"/>
            </a:avLst>
          </a:prstGeom>
          <a:solidFill>
            <a:srgbClr val="00B8FF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Соединительная линия уступом 19"/>
          <p:cNvCxnSpPr>
            <a:endCxn id="18" idx="1"/>
          </p:cNvCxnSpPr>
          <p:nvPr/>
        </p:nvCxnSpPr>
        <p:spPr bwMode="auto">
          <a:xfrm rot="5400000">
            <a:off x="-10731" y="3428355"/>
            <a:ext cx="1887984" cy="652751"/>
          </a:xfrm>
          <a:prstGeom prst="bentConnector4">
            <a:avLst>
              <a:gd name="adj1" fmla="val 81"/>
              <a:gd name="adj2" fmla="val 135021"/>
            </a:avLst>
          </a:prstGeom>
          <a:solidFill>
            <a:srgbClr val="00B8FF"/>
          </a:solidFill>
          <a:ln w="2857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Стрелка вверх 21"/>
          <p:cNvSpPr>
            <a:spLocks noChangeAspect="1"/>
          </p:cNvSpPr>
          <p:nvPr/>
        </p:nvSpPr>
        <p:spPr bwMode="auto">
          <a:xfrm rot="10800000">
            <a:off x="6799149" y="4118732"/>
            <a:ext cx="546115" cy="532800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Стрелка вверх 22"/>
          <p:cNvSpPr/>
          <p:nvPr/>
        </p:nvSpPr>
        <p:spPr bwMode="auto">
          <a:xfrm>
            <a:off x="6798589" y="5054600"/>
            <a:ext cx="546675" cy="533346"/>
          </a:xfrm>
          <a:prstGeom prst="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864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6673"/>
            <a:ext cx="9144000" cy="647924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УНИВЕРАЛЬНАЯ СТРУКТУРА АООП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1801991"/>
              </p:ext>
            </p:extLst>
          </p:nvPr>
        </p:nvGraphicFramePr>
        <p:xfrm>
          <a:off x="251520" y="1124745"/>
          <a:ext cx="8712968" cy="549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28748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ru-RU" sz="1800" b="1" dirty="0">
                          <a:effectLst/>
                        </a:rPr>
                        <a:t>. Целевой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1.1</a:t>
                      </a:r>
                      <a:r>
                        <a:rPr lang="ru-RU" sz="1800" b="1" dirty="0">
                          <a:effectLst/>
                        </a:rPr>
                        <a:t>. Пояснительная записка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552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1.2</a:t>
                      </a:r>
                      <a:r>
                        <a:rPr lang="ru-RU" sz="1800" b="1" dirty="0">
                          <a:effectLst/>
                        </a:rPr>
                        <a:t>. Планируемые результаты освоения </a:t>
                      </a:r>
                      <a:r>
                        <a:rPr lang="ru-RU" sz="1800" b="1" dirty="0" smtClean="0">
                          <a:effectLst/>
                        </a:rPr>
                        <a:t>обучающимися 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608280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1.3</a:t>
                      </a:r>
                      <a:r>
                        <a:rPr lang="ru-RU" sz="1800" b="1" dirty="0">
                          <a:effectLst/>
                        </a:rPr>
                        <a:t>. Система оценки достижения </a:t>
                      </a:r>
                      <a:r>
                        <a:rPr lang="ru-RU" sz="1800" b="1" dirty="0" smtClean="0">
                          <a:effectLst/>
                        </a:rPr>
                        <a:t>планируемых </a:t>
                      </a:r>
                      <a:r>
                        <a:rPr lang="ru-RU" sz="1800" b="1" dirty="0">
                          <a:effectLst/>
                        </a:rPr>
                        <a:t>результатов освоения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. Содержательный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552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2.1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базовых учебных действий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608280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2.2</a:t>
                      </a:r>
                      <a:r>
                        <a:rPr lang="ru-RU" sz="1800" b="1" dirty="0">
                          <a:effectLst/>
                        </a:rPr>
                        <a:t>. Программы учебных предметов, курсов коррекционно-развивающей области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552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2.3</a:t>
                      </a:r>
                      <a:r>
                        <a:rPr lang="ru-RU" sz="1800" b="1" dirty="0">
                          <a:effectLst/>
                        </a:rPr>
                        <a:t>. Программа духовно-нравственного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552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2.4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экологической культуры, </a:t>
                      </a:r>
                      <a:r>
                        <a:rPr lang="ru-RU" sz="1800" b="1" dirty="0" smtClean="0">
                          <a:effectLst/>
                        </a:rPr>
                        <a:t>ЗБОЖ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2.5</a:t>
                      </a:r>
                      <a:r>
                        <a:rPr lang="ru-RU" sz="1800" b="1" dirty="0">
                          <a:effectLst/>
                        </a:rPr>
                        <a:t>. Программа коррекционной работы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40552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2.6</a:t>
                      </a:r>
                      <a:r>
                        <a:rPr lang="ru-RU" sz="1800" b="1" dirty="0">
                          <a:effectLst/>
                        </a:rPr>
                        <a:t>. Программа внеурочной </a:t>
                      </a:r>
                      <a:r>
                        <a:rPr lang="ru-RU" sz="1800" b="1" dirty="0" smtClean="0">
                          <a:effectLst/>
                        </a:rPr>
                        <a:t>деятельности</a:t>
                      </a:r>
                      <a:endParaRPr lang="ru-RU" sz="1100" b="1" dirty="0">
                        <a:effectLst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</a:t>
                      </a:r>
                      <a:r>
                        <a:rPr lang="ru-RU" sz="1800" b="1" dirty="0">
                          <a:effectLst/>
                        </a:rPr>
                        <a:t> Организационный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3.1</a:t>
                      </a:r>
                      <a:r>
                        <a:rPr lang="ru-RU" sz="1800" b="1" dirty="0">
                          <a:effectLst/>
                        </a:rPr>
                        <a:t>. Учебный план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748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3.2</a:t>
                      </a:r>
                      <a:r>
                        <a:rPr lang="ru-RU" sz="1800" b="1" dirty="0">
                          <a:effectLst/>
                        </a:rPr>
                        <a:t>. Система условий реализации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2394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76673"/>
            <a:ext cx="9144000" cy="647924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УНИВЕРАЛЬНАЯ СТРУКТУРА АООП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868071"/>
              </p:ext>
            </p:extLst>
          </p:nvPr>
        </p:nvGraphicFramePr>
        <p:xfrm>
          <a:off x="251520" y="1124744"/>
          <a:ext cx="8712968" cy="5433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2968"/>
              </a:tblGrid>
              <a:tr h="28925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</a:t>
                      </a:r>
                      <a:r>
                        <a:rPr lang="ru-RU" sz="1800" b="1" dirty="0">
                          <a:effectLst/>
                        </a:rPr>
                        <a:t>. Целевой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925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1.1</a:t>
                      </a:r>
                      <a:r>
                        <a:rPr lang="ru-RU" sz="1800" b="1" dirty="0">
                          <a:effectLst/>
                        </a:rPr>
                        <a:t>. Пояснительная записка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1.2</a:t>
                      </a:r>
                      <a:r>
                        <a:rPr lang="ru-RU" sz="1800" b="1" dirty="0">
                          <a:effectLst/>
                        </a:rPr>
                        <a:t>. Планируемые результаты освоения </a:t>
                      </a:r>
                      <a:r>
                        <a:rPr lang="ru-RU" sz="1800" b="1" dirty="0" smtClean="0">
                          <a:effectLst/>
                        </a:rPr>
                        <a:t>обучающимися 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9841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1.3</a:t>
                      </a:r>
                      <a:r>
                        <a:rPr lang="ru-RU" sz="1800" b="1" dirty="0">
                          <a:effectLst/>
                        </a:rPr>
                        <a:t>. Система оценки достижения </a:t>
                      </a:r>
                      <a:r>
                        <a:rPr lang="ru-RU" sz="1800" b="1" dirty="0" smtClean="0">
                          <a:effectLst/>
                        </a:rPr>
                        <a:t>планируемых </a:t>
                      </a:r>
                      <a:r>
                        <a:rPr lang="ru-RU" sz="1800" b="1" dirty="0">
                          <a:effectLst/>
                        </a:rPr>
                        <a:t>результатов освоения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925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. Содержательный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3925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2.1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базовых учебных действий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598416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2.2</a:t>
                      </a:r>
                      <a:r>
                        <a:rPr lang="ru-RU" sz="1800" b="1" dirty="0">
                          <a:effectLst/>
                        </a:rPr>
                        <a:t>. Программы учебных предметов, курсов коррекционно-развивающей области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3925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2.3</a:t>
                      </a:r>
                      <a:r>
                        <a:rPr lang="ru-RU" sz="1800" b="1" dirty="0">
                          <a:effectLst/>
                        </a:rPr>
                        <a:t>. Программа духовно-нравственного развития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3925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2.4</a:t>
                      </a:r>
                      <a:r>
                        <a:rPr lang="ru-RU" sz="1800" b="1" dirty="0">
                          <a:effectLst/>
                        </a:rPr>
                        <a:t>. Программа формирования экологической культуры, </a:t>
                      </a:r>
                      <a:r>
                        <a:rPr lang="ru-RU" sz="1800" b="1" dirty="0" smtClean="0">
                          <a:effectLst/>
                        </a:rPr>
                        <a:t>ЗБОЖ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925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2.5</a:t>
                      </a:r>
                      <a:r>
                        <a:rPr lang="ru-RU" sz="1800" b="1" dirty="0">
                          <a:effectLst/>
                        </a:rPr>
                        <a:t>. Программа коррекционной работы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392598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2.6</a:t>
                      </a:r>
                      <a:r>
                        <a:rPr lang="ru-RU" sz="1800" b="1" dirty="0">
                          <a:effectLst/>
                        </a:rPr>
                        <a:t>. Программа внеурочной </a:t>
                      </a:r>
                      <a:r>
                        <a:rPr lang="ru-RU" sz="1800" b="1" dirty="0" smtClean="0">
                          <a:effectLst/>
                        </a:rPr>
                        <a:t>деятельности</a:t>
                      </a:r>
                      <a:endParaRPr lang="ru-RU" sz="1100" b="1" dirty="0">
                        <a:effectLst/>
                      </a:endParaRPr>
                    </a:p>
                  </a:txBody>
                  <a:tcPr marL="52728" marR="52728" marT="0" marB="0"/>
                </a:tc>
              </a:tr>
              <a:tr h="28925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</a:t>
                      </a:r>
                      <a:r>
                        <a:rPr lang="ru-RU" sz="1800" b="1" dirty="0">
                          <a:effectLst/>
                        </a:rPr>
                        <a:t> Организационный раздел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925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3.1</a:t>
                      </a:r>
                      <a:r>
                        <a:rPr lang="ru-RU" sz="1800" b="1" dirty="0">
                          <a:effectLst/>
                        </a:rPr>
                        <a:t>. Учебный план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  <a:tr h="289251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3.2</a:t>
                      </a:r>
                      <a:r>
                        <a:rPr lang="ru-RU" sz="1800" b="1" dirty="0">
                          <a:effectLst/>
                        </a:rPr>
                        <a:t>. Система условий реализации </a:t>
                      </a:r>
                      <a:r>
                        <a:rPr lang="ru-RU" sz="1800" b="1" dirty="0" smtClean="0">
                          <a:effectLst/>
                        </a:rPr>
                        <a:t>АООП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728" marR="52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7765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 Black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4181</Words>
  <Application>Microsoft Office PowerPoint</Application>
  <PresentationFormat>Экран (4:3)</PresentationFormat>
  <Paragraphs>757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Адаптированная основная общеобразовательная программа образования обучающихся с умственной отсталостью</vt:lpstr>
      <vt:lpstr>1. ФГОС: ключевые положения 2. 2 варианта АООП 3. Структура АООП 4. Содержание АООП: 2 варианта 5. Учебный план: 2 варианта</vt:lpstr>
      <vt:lpstr>Слайд 3</vt:lpstr>
      <vt:lpstr>Слайд 4</vt:lpstr>
      <vt:lpstr>Адаптированная основная общеобразовательная программа</vt:lpstr>
      <vt:lpstr>Примеры образовательных потребностей детей</vt:lpstr>
      <vt:lpstr>Планируемые результаты освоения АООП</vt:lpstr>
      <vt:lpstr>УНИВЕРАЛЬНАЯ СТРУКТУРА АООП</vt:lpstr>
      <vt:lpstr>УНИВЕРАЛЬНАЯ СТРУКТУРА АООП</vt:lpstr>
      <vt:lpstr>1.1. Пояснительная записка</vt:lpstr>
      <vt:lpstr>1.2. Планируемые результаты</vt:lpstr>
      <vt:lpstr>1.3. Система оценки достижений</vt:lpstr>
      <vt:lpstr>1.3. Система оценки достижений</vt:lpstr>
      <vt:lpstr>УНИВЕРАЛЬНАЯ СТРУКТУРА АООП</vt:lpstr>
      <vt:lpstr>2.1. Программа формирования базовых учебных действий </vt:lpstr>
      <vt:lpstr>2.3. Программа духовно-нравственного развития </vt:lpstr>
      <vt:lpstr>2.4. Программа формирования экологической культуры, здорового и безопасного образа жизни</vt:lpstr>
      <vt:lpstr>2.5. Программа внеурочной деятельности</vt:lpstr>
      <vt:lpstr>2.2. Программы учебных предметов, курсов коррекционно-развивающей области</vt:lpstr>
      <vt:lpstr>2.2. Программы учебных предметов, курсов коррекционно-развивающей области</vt:lpstr>
      <vt:lpstr>УНИВЕРАЛЬНАЯ СТРУКТУРА АООП</vt:lpstr>
      <vt:lpstr>3.1. Пример годового Учебного Плана по АООП вариант 1.</vt:lpstr>
      <vt:lpstr>3.1. Пример годового Учебного Плана по АООП вариант 2.</vt:lpstr>
      <vt:lpstr>Универсальная структура АООП</vt:lpstr>
      <vt:lpstr>ЭФФЕКТИВНАЯ АООП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86</cp:revision>
  <cp:lastPrinted>1601-01-01T00:00:00Z</cp:lastPrinted>
  <dcterms:created xsi:type="dcterms:W3CDTF">2011-10-16T11:00:35Z</dcterms:created>
  <dcterms:modified xsi:type="dcterms:W3CDTF">2016-10-09T12:48:03Z</dcterms:modified>
</cp:coreProperties>
</file>